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notesMasterIdLst>
    <p:notesMasterId r:id="rId3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four are real diagnostics, quoted verbatim. Forty-odd exist.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on the cost, not on the tool. Everyone in the room has lost an afternoon to a deck.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second list is deliberately mundane. Recognition is the argument.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deliberately empty until the first click. That is what `&lt;!-- animate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Hand out the URL here. The .pptx of this very deck is on the site.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Insist on "one scene, two renderers". That is what makes the outputs agree.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_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3" name="Shape 0"/>
          <p:cNvSpPr/>
          <p:nvPr/>
        </p:nvSpPr>
        <p:spPr>
          <a:xfrm>
            <a:off x="457200" y="914400"/>
            <a:ext cx="609600" cy="381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4" name="Shape 1"/>
          <p:cNvSpPr/>
          <p:nvPr/>
        </p:nvSpPr>
        <p:spPr>
          <a:xfrm>
            <a:off x="1066800" y="928688"/>
            <a:ext cx="10668000" cy="9525"/>
          </a:xfrm>
          <a:prstGeom prst="rect">
            <a:avLst/>
          </a:prstGeom>
          <a:solidFill>
            <a:srgbClr val="CED4DA"/>
          </a:solidFill>
          <a:ln/>
        </p:spPr>
      </p:sp>
      <p:sp>
        <p:nvSpPr>
          <p:cNvPr id="5" name="Text 2"/>
          <p:cNvSpPr/>
          <p:nvPr/>
        </p:nvSpPr>
        <p:spPr>
          <a:xfrm>
            <a:off x="457200" y="6553200"/>
            <a:ext cx="5715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373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Lutrin · written in Markdown, compiled to this</a:t>
            </a:r>
            <a:endParaRPr lang="en-US" sz="900" dirty="0"/>
          </a:p>
        </p:txBody>
      </p:sp>
      <p:sp>
        <p:nvSpPr>
          <p:cNvPr id="6" name="Lutrin attribution"/>
          <p:cNvSpPr/>
          <p:nvPr/>
        </p:nvSpPr>
        <p:spPr>
          <a:xfrm>
            <a:off x="9029700" y="6553200"/>
            <a:ext cx="2095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3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with Lutrin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_COV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895600"/>
            <a:ext cx="11277600" cy="11430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3" name="Lutrin attribution"/>
          <p:cNvSpPr/>
          <p:nvPr/>
        </p:nvSpPr>
        <p:spPr>
          <a:xfrm>
            <a:off x="9639300" y="6096000"/>
            <a:ext cx="2095500" cy="30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3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with Lutrin</a:t>
            </a:r>
            <a:endParaRPr lang="en-US" sz="9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_SECTION">
    <p:bg>
      <p:bgPr>
        <a:solidFill>
          <a:srgbClr val="1D4E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3200"/>
            <a:ext cx="11277600" cy="1371600"/>
          </a:xfrm>
          <a:prstGeom prst="rect">
            <a:avLst/>
          </a:prstGeom>
          <a:noFill/>
          <a:ln/>
        </p:spPr>
        <p:txBody>
          <a:bodyPr wrap="square" rtlCol="0"/>
          <a:lstStyle>
            <a:lvl1pPr indent="0" marL="0">
              <a:buNone/>
              <a:defRPr lang="en-US" dirty="0"/>
            </a:lvl1pPr>
          </a:lstStyle>
          <a:p>
            <a:pPr indent="0" marL="0">
              <a:buNone/>
            </a:pPr>
            <a:endParaRPr lang="en-US" dirty="0"/>
          </a:p>
        </p:txBody>
      </p:sp>
      <p:sp>
        <p:nvSpPr>
          <p:cNvPr id="3" name="Lutrin attribution"/>
          <p:cNvSpPr/>
          <p:nvPr/>
        </p:nvSpPr>
        <p:spPr>
          <a:xfrm>
            <a:off x="9639300" y="6172200"/>
            <a:ext cx="2095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with Lutrin</a:t>
            </a:r>
            <a:endParaRPr lang="en-US" sz="9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png"/><Relationship Id="rId3" Type="http://schemas.openxmlformats.org/officeDocument/2006/relationships/image" Target="../media/image-29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895600"/>
            <a:ext cx="1127760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Write the deck. Don't design it.</a:t>
            </a:r>
            <a:endParaRPr lang="en-US" sz="4000" dirty="0"/>
          </a:p>
        </p:txBody>
      </p:sp>
      <p:sp>
        <p:nvSpPr>
          <p:cNvPr id="3" name="Accent rule"/>
          <p:cNvSpPr/>
          <p:nvPr/>
        </p:nvSpPr>
        <p:spPr>
          <a:xfrm>
            <a:off x="457200" y="2667000"/>
            <a:ext cx="914400" cy="5715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4" name="Subtitle"/>
          <p:cNvSpPr/>
          <p:nvPr/>
        </p:nvSpPr>
        <p:spPr>
          <a:xfrm>
            <a:off x="457200" y="4038600"/>
            <a:ext cx="112776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000" dirty="0">
                <a:solidFill>
                  <a:srgbClr val="6373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Lutrin — a presentation compiler for people with something to say</a:t>
            </a:r>
            <a:endParaRPr lang="en-US" sz="2000" dirty="0"/>
          </a:p>
        </p:txBody>
      </p:sp>
      <p:sp>
        <p:nvSpPr>
          <p:cNvPr id="5" name="Byline"/>
          <p:cNvSpPr/>
          <p:nvPr/>
        </p:nvSpPr>
        <p:spPr>
          <a:xfrm>
            <a:off x="457200" y="6096000"/>
            <a:ext cx="11277600" cy="30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373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Lutrin · July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each piece lives</a:t>
            </a:r>
            <a:endParaRPr lang="en-US" sz="2600" dirty="0"/>
          </a:p>
        </p:txBody>
      </p:sp>
      <p:sp>
        <p:nvSpPr>
          <p:cNvPr id="3" name="Panel 1"/>
          <p:cNvSpPr/>
          <p:nvPr/>
        </p:nvSpPr>
        <p:spPr>
          <a:xfrm>
            <a:off x="457200" y="1143000"/>
            <a:ext cx="11277600" cy="1257300"/>
          </a:xfrm>
          <a:prstGeom prst="roundRect">
            <a:avLst>
              <a:gd name="adj" fmla="val 3030"/>
            </a:avLst>
          </a:prstGeom>
          <a:solidFill>
            <a:srgbClr val="1E3A8A"/>
          </a:solidFill>
          <a:ln/>
        </p:spPr>
      </p:sp>
      <p:sp>
        <p:nvSpPr>
          <p:cNvPr id="4" name="Subheading 1"/>
          <p:cNvSpPr/>
          <p:nvPr/>
        </p:nvSpPr>
        <p:spPr>
          <a:xfrm>
            <a:off x="685800" y="1629410"/>
            <a:ext cx="3154680" cy="28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Outputs</a:t>
            </a:r>
            <a:endParaRPr lang="en-US" sz="1600" dirty="0"/>
          </a:p>
        </p:txBody>
      </p:sp>
      <p:sp>
        <p:nvSpPr>
          <p:cNvPr id="5" name="Paragraph 1"/>
          <p:cNvSpPr/>
          <p:nvPr/>
        </p:nvSpPr>
        <p:spPr>
          <a:xfrm>
            <a:off x="4066032" y="1609090"/>
            <a:ext cx="7440168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.pptx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for PowerPoint and Keynote, one standalone HTML file for the browser.</a:t>
            </a:r>
            <a:endParaRPr lang="en-US" sz="1400" dirty="0"/>
          </a:p>
        </p:txBody>
      </p:sp>
      <p:sp>
        <p:nvSpPr>
          <p:cNvPr id="6" name="Panel 2"/>
          <p:cNvSpPr/>
          <p:nvPr/>
        </p:nvSpPr>
        <p:spPr>
          <a:xfrm>
            <a:off x="457200" y="2476500"/>
            <a:ext cx="11277600" cy="1257300"/>
          </a:xfrm>
          <a:prstGeom prst="roundRect">
            <a:avLst>
              <a:gd name="adj" fmla="val 3030"/>
            </a:avLst>
          </a:prstGeom>
          <a:solidFill>
            <a:srgbClr val="1D4ED8"/>
          </a:solidFill>
          <a:ln/>
        </p:spPr>
      </p:sp>
      <p:sp>
        <p:nvSpPr>
          <p:cNvPr id="7" name="Subheading 2"/>
          <p:cNvSpPr/>
          <p:nvPr/>
        </p:nvSpPr>
        <p:spPr>
          <a:xfrm>
            <a:off x="685800" y="2962910"/>
            <a:ext cx="3154680" cy="28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Renderers</a:t>
            </a:r>
            <a:endParaRPr lang="en-US" sz="1600" dirty="0"/>
          </a:p>
        </p:txBody>
      </p:sp>
      <p:sp>
        <p:nvSpPr>
          <p:cNvPr id="8" name="Paragraph 2"/>
          <p:cNvSpPr/>
          <p:nvPr/>
        </p:nvSpPr>
        <p:spPr>
          <a:xfrm>
            <a:off x="4066032" y="2942590"/>
            <a:ext cx="7440168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Native shapes, text boxes and tables — or inlined SVG and CSS.</a:t>
            </a:r>
            <a:endParaRPr lang="en-US" sz="1400" dirty="0"/>
          </a:p>
        </p:txBody>
      </p:sp>
      <p:sp>
        <p:nvSpPr>
          <p:cNvPr id="9" name="Panel 3"/>
          <p:cNvSpPr/>
          <p:nvPr/>
        </p:nvSpPr>
        <p:spPr>
          <a:xfrm>
            <a:off x="457200" y="3810000"/>
            <a:ext cx="11277600" cy="1257300"/>
          </a:xfrm>
          <a:prstGeom prst="roundRect">
            <a:avLst>
              <a:gd name="adj" fmla="val 3030"/>
            </a:avLst>
          </a:prstGeom>
          <a:solidFill>
            <a:srgbClr val="DBEAFE"/>
          </a:solidFill>
          <a:ln/>
        </p:spPr>
      </p:sp>
      <p:sp>
        <p:nvSpPr>
          <p:cNvPr id="10" name="Subheading 3"/>
          <p:cNvSpPr/>
          <p:nvPr/>
        </p:nvSpPr>
        <p:spPr>
          <a:xfrm>
            <a:off x="685800" y="4296410"/>
            <a:ext cx="3154680" cy="28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E3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</a:t>
            </a:r>
            <a:endParaRPr lang="en-US" sz="1600" dirty="0"/>
          </a:p>
        </p:txBody>
      </p:sp>
      <p:sp>
        <p:nvSpPr>
          <p:cNvPr id="11" name="Paragraph 3"/>
          <p:cNvSpPr/>
          <p:nvPr/>
        </p:nvSpPr>
        <p:spPr>
          <a:xfrm>
            <a:off x="4066032" y="4276090"/>
            <a:ext cx="7440168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1E3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Layout inference, slot placement, pagination, auto-fit.</a:t>
            </a:r>
            <a:endParaRPr lang="en-US" sz="1400" dirty="0"/>
          </a:p>
        </p:txBody>
      </p:sp>
      <p:sp>
        <p:nvSpPr>
          <p:cNvPr id="12" name="Panel 4"/>
          <p:cNvSpPr/>
          <p:nvPr/>
        </p:nvSpPr>
        <p:spPr>
          <a:xfrm>
            <a:off x="457200" y="5143500"/>
            <a:ext cx="11277600" cy="1257300"/>
          </a:xfrm>
          <a:prstGeom prst="roundRect">
            <a:avLst>
              <a:gd name="adj" fmla="val 3030"/>
            </a:avLst>
          </a:prstGeom>
          <a:solidFill>
            <a:srgbClr val="EFF6FF"/>
          </a:solidFill>
          <a:ln/>
        </p:spPr>
      </p:sp>
      <p:sp>
        <p:nvSpPr>
          <p:cNvPr id="13" name="Subheading 4"/>
          <p:cNvSpPr/>
          <p:nvPr/>
        </p:nvSpPr>
        <p:spPr>
          <a:xfrm>
            <a:off x="685800" y="5629910"/>
            <a:ext cx="3154680" cy="28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E3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Representation</a:t>
            </a:r>
            <a:endParaRPr lang="en-US" sz="1600" dirty="0"/>
          </a:p>
        </p:txBody>
      </p:sp>
      <p:sp>
        <p:nvSpPr>
          <p:cNvPr id="14" name="Paragraph 4"/>
          <p:cNvSpPr/>
          <p:nvPr/>
        </p:nvSpPr>
        <p:spPr>
          <a:xfrm>
            <a:off x="4066032" y="5609590"/>
            <a:ext cx="7440168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deck → slides → sections → blocks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1E3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each carrying its source position.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write becomes what you see</a:t>
            </a:r>
            <a:endParaRPr lang="en-US" sz="2600" dirty="0"/>
          </a:p>
        </p:txBody>
      </p:sp>
      <p:graphicFrame>
        <p:nvGraphicFramePr>
          <p:cNvPr id="1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66800"/>
          <a:ext cx="11277600" cy="914400"/>
        </p:xfrm>
        <a:graphic>
          <a:graphicData uri="http://schemas.openxmlformats.org/drawingml/2006/table">
            <a:tbl>
              <a:tblPr/>
              <a:tblGrid>
                <a:gridCol w="5638800"/>
                <a:gridCol w="56388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1252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You write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E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1252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engine draws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E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3A8A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# Heading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E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1252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 new slide, titled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E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3A8A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## Section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E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1252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 slot: column, panel, band or quadrant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E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3A8A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- item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E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1252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 bullet, sized to the room left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E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3A8A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:::metric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E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1252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An indicator card with its trend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E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3A8A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```chart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E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1252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 chart, in the brand's palette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E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E3A8A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&lt;!-- layout: swot --&gt;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E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12529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Four quadrants, aligned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6200" marR="76200" marT="76200" marB="762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CED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scene, two outputs</a:t>
            </a:r>
            <a:endParaRPr lang="en-US" sz="2600" dirty="0"/>
          </a:p>
        </p:txBody>
      </p:sp>
      <p:sp>
        <p:nvSpPr>
          <p:cNvPr id="3" name="Subheading 1"/>
          <p:cNvSpPr/>
          <p:nvPr/>
        </p:nvSpPr>
        <p:spPr>
          <a:xfrm>
            <a:off x="457200" y="1066800"/>
            <a:ext cx="55245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PowerPoint</a:t>
            </a:r>
            <a:endParaRPr lang="en-US" sz="1600" dirty="0"/>
          </a:p>
        </p:txBody>
      </p:sp>
      <p:sp>
        <p:nvSpPr>
          <p:cNvPr id="4" name="Paragraph 1"/>
          <p:cNvSpPr/>
          <p:nvPr/>
        </p:nvSpPr>
        <p:spPr>
          <a:xfrm>
            <a:off x="457200" y="1579880"/>
            <a:ext cx="55245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Native shapes, real text boxes, real tables. Fonts embedded. The recipient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corrects a figure and moves on — no repository to clone, no toolchain to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install.</a:t>
            </a:r>
            <a:endParaRPr lang="en-US" sz="1400" dirty="0"/>
          </a:p>
        </p:txBody>
      </p:sp>
      <p:sp>
        <p:nvSpPr>
          <p:cNvPr id="5" name="Subheading 2"/>
          <p:cNvSpPr/>
          <p:nvPr/>
        </p:nvSpPr>
        <p:spPr>
          <a:xfrm>
            <a:off x="6210300" y="1066800"/>
            <a:ext cx="55245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Standalone HTML</a:t>
            </a:r>
            <a:endParaRPr lang="en-US" sz="1600" dirty="0"/>
          </a:p>
        </p:txBody>
      </p:sp>
      <p:sp>
        <p:nvSpPr>
          <p:cNvPr id="6" name="Paragraph 2"/>
          <p:cNvSpPr/>
          <p:nvPr/>
        </p:nvSpPr>
        <p:spPr>
          <a:xfrm>
            <a:off x="6210300" y="1579880"/>
            <a:ext cx="55245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file, everything inlined. Press 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&lt;kbd&gt;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&lt;/kbd&gt;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to present, 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&lt;kbd&gt;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&lt;/kbd&gt;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for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speaker notes and a timer. Nothing is fetched from the network.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compiler talks back</a:t>
            </a:r>
            <a:endParaRPr lang="en-US" sz="2600" dirty="0"/>
          </a:p>
        </p:txBody>
      </p:sp>
      <p:sp>
        <p:nvSpPr>
          <p:cNvPr id="3" name="Callout 1"/>
          <p:cNvSpPr/>
          <p:nvPr/>
        </p:nvSpPr>
        <p:spPr>
          <a:xfrm>
            <a:off x="457200" y="1066800"/>
            <a:ext cx="11277600" cy="825500"/>
          </a:xfrm>
          <a:prstGeom prst="roundRect">
            <a:avLst>
              <a:gd name="adj" fmla="val 4615"/>
            </a:avLst>
          </a:prstGeom>
          <a:solidFill>
            <a:srgbClr val="E6F5F9"/>
          </a:solidFill>
          <a:ln/>
        </p:spPr>
      </p:sp>
      <p:sp>
        <p:nvSpPr>
          <p:cNvPr id="4" name="Callout 2"/>
          <p:cNvSpPr/>
          <p:nvPr/>
        </p:nvSpPr>
        <p:spPr>
          <a:xfrm>
            <a:off x="609600" y="1143000"/>
            <a:ext cx="10972800" cy="6731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004B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</a:t>
            </a:r>
            <a:endParaRPr lang="en-US" sz="1400" dirty="0"/>
          </a:p>
          <a:p>
            <a:pPr indent="0" marL="0">
              <a:lnSpc>
                <a:spcPts val="1820"/>
              </a:lnSpc>
              <a:buNone/>
            </a:pPr>
            <a:r>
              <a:rPr lang="en-US" sz="1400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SLIDE_PAGINATED</a:t>
            </a:r>
            <a:pPr indent="0" marL="0">
              <a:lnSpc>
                <a:spcPts val="1820"/>
              </a:lnSpc>
              <a:buNone/>
            </a:pPr>
            <a:r>
              <a:rPr lang="en-US" sz="1400" dirty="0">
                <a:solidFill>
                  <a:srgbClr val="004B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the content did not fit, so it continues on a second slide.</a:t>
            </a:r>
            <a:endParaRPr lang="en-US" sz="1400" dirty="0"/>
          </a:p>
        </p:txBody>
      </p:sp>
      <p:sp>
        <p:nvSpPr>
          <p:cNvPr id="5" name="Callout 3"/>
          <p:cNvSpPr/>
          <p:nvPr/>
        </p:nvSpPr>
        <p:spPr>
          <a:xfrm>
            <a:off x="457200" y="2044700"/>
            <a:ext cx="11277600" cy="825500"/>
          </a:xfrm>
          <a:prstGeom prst="roundRect">
            <a:avLst>
              <a:gd name="adj" fmla="val 4615"/>
            </a:avLst>
          </a:prstGeom>
          <a:solidFill>
            <a:srgbClr val="E7F6F0"/>
          </a:solidFill>
          <a:ln/>
        </p:spPr>
      </p:sp>
      <p:sp>
        <p:nvSpPr>
          <p:cNvPr id="6" name="Callout 4"/>
          <p:cNvSpPr/>
          <p:nvPr/>
        </p:nvSpPr>
        <p:spPr>
          <a:xfrm>
            <a:off x="609600" y="2120900"/>
            <a:ext cx="10972800" cy="6731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025D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</a:t>
            </a:r>
            <a:endParaRPr lang="en-US" sz="1400" dirty="0"/>
          </a:p>
          <a:p>
            <a:pPr indent="0" marL="0">
              <a:lnSpc>
                <a:spcPts val="1820"/>
              </a:lnSpc>
              <a:buNone/>
            </a:pPr>
            <a:r>
              <a:rPr lang="en-US" sz="1400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2/2 remote images</a:t>
            </a:r>
            <a:pPr indent="0" marL="0">
              <a:lnSpc>
                <a:spcPts val="1820"/>
              </a:lnSpc>
              <a:buNone/>
            </a:pPr>
            <a:r>
              <a:rPr lang="en-US" sz="1400" dirty="0">
                <a:solidFill>
                  <a:srgbClr val="025D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both photographs were fetched and embedded. The deck is self-contained.</a:t>
            </a:r>
            <a:endParaRPr lang="en-US" sz="1400" dirty="0"/>
          </a:p>
        </p:txBody>
      </p:sp>
      <p:sp>
        <p:nvSpPr>
          <p:cNvPr id="7" name="Callout 5"/>
          <p:cNvSpPr/>
          <p:nvPr/>
        </p:nvSpPr>
        <p:spPr>
          <a:xfrm>
            <a:off x="457200" y="3022600"/>
            <a:ext cx="11277600" cy="825500"/>
          </a:xfrm>
          <a:prstGeom prst="roundRect">
            <a:avLst>
              <a:gd name="adj" fmla="val 4615"/>
            </a:avLst>
          </a:prstGeom>
          <a:solidFill>
            <a:srgbClr val="FEFAE6"/>
          </a:solidFill>
          <a:ln/>
        </p:spPr>
      </p:sp>
      <p:sp>
        <p:nvSpPr>
          <p:cNvPr id="8" name="Callout 6"/>
          <p:cNvSpPr/>
          <p:nvPr/>
        </p:nvSpPr>
        <p:spPr>
          <a:xfrm>
            <a:off x="609600" y="3098800"/>
            <a:ext cx="10972800" cy="6731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6C4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Caution</a:t>
            </a:r>
            <a:endParaRPr lang="en-US" sz="1400" dirty="0"/>
          </a:p>
          <a:p>
            <a:pPr indent="0" marL="0">
              <a:lnSpc>
                <a:spcPts val="1820"/>
              </a:lnSpc>
              <a:buNone/>
            </a:pPr>
            <a:r>
              <a:rPr lang="en-US" sz="1400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IMAGE_UPSCALED</a:t>
            </a:r>
            <a:pPr indent="0" marL="0">
              <a:lnSpc>
                <a:spcPts val="1820"/>
              </a:lnSpc>
              <a:buNone/>
            </a:pPr>
            <a:r>
              <a:rPr lang="en-US" sz="1400" dirty="0">
                <a:solidFill>
                  <a:srgbClr val="6C4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the image is smaller than the area it fills; it will look soft.</a:t>
            </a:r>
            <a:endParaRPr lang="en-US" sz="1400" dirty="0"/>
          </a:p>
        </p:txBody>
      </p:sp>
      <p:sp>
        <p:nvSpPr>
          <p:cNvPr id="9" name="Callout 7"/>
          <p:cNvSpPr/>
          <p:nvPr/>
        </p:nvSpPr>
        <p:spPr>
          <a:xfrm>
            <a:off x="457200" y="4000500"/>
            <a:ext cx="11277600" cy="825500"/>
          </a:xfrm>
          <a:prstGeom prst="roundRect">
            <a:avLst>
              <a:gd name="adj" fmla="val 4615"/>
            </a:avLst>
          </a:prstGeom>
          <a:solidFill>
            <a:srgbClr val="FFEBE6"/>
          </a:solidFill>
          <a:ln/>
        </p:spPr>
      </p:sp>
      <p:sp>
        <p:nvSpPr>
          <p:cNvPr id="10" name="Callout 8"/>
          <p:cNvSpPr/>
          <p:nvPr/>
        </p:nvSpPr>
        <p:spPr>
          <a:xfrm>
            <a:off x="609600" y="4076700"/>
            <a:ext cx="10972800" cy="6731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851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Important</a:t>
            </a:r>
            <a:endParaRPr lang="en-US" sz="1400" dirty="0"/>
          </a:p>
          <a:p>
            <a:pPr indent="0" marL="0">
              <a:lnSpc>
                <a:spcPts val="1820"/>
              </a:lnSpc>
              <a:buNone/>
            </a:pPr>
            <a:r>
              <a:rPr lang="en-US" sz="1400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BLOCK_OVERFLOW</a:t>
            </a:r>
            <a:pPr indent="0" marL="0">
              <a:lnSpc>
                <a:spcPts val="1820"/>
              </a:lnSpc>
              <a:buNone/>
            </a:pPr>
            <a:r>
              <a:rPr lang="en-US" sz="1400" dirty="0">
                <a:solidFill>
                  <a:srgbClr val="851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already at the densest step, and it still does not fit. Cut something.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3200"/>
            <a:ext cx="11277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draws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Indicators</a:t>
            </a:r>
            <a:endParaRPr lang="en-US" sz="2600" dirty="0"/>
          </a:p>
        </p:txBody>
      </p:sp>
      <p:sp>
        <p:nvSpPr>
          <p:cNvPr id="3" name="Key figure 1"/>
          <p:cNvSpPr/>
          <p:nvPr/>
        </p:nvSpPr>
        <p:spPr>
          <a:xfrm>
            <a:off x="457200" y="1219200"/>
            <a:ext cx="3606800" cy="167640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4" name="Key figure 2"/>
          <p:cNvSpPr/>
          <p:nvPr/>
        </p:nvSpPr>
        <p:spPr>
          <a:xfrm>
            <a:off x="457200" y="1295400"/>
            <a:ext cx="3606800" cy="8046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</a:t>
            </a:r>
            <a:endParaRPr lang="en-US" sz="4400" dirty="0"/>
          </a:p>
        </p:txBody>
      </p:sp>
      <p:sp>
        <p:nvSpPr>
          <p:cNvPr id="5" name="Key figure 3"/>
          <p:cNvSpPr/>
          <p:nvPr/>
        </p:nvSpPr>
        <p:spPr>
          <a:xfrm>
            <a:off x="533400" y="2124456"/>
            <a:ext cx="3454400" cy="368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373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Layouts available</a:t>
            </a:r>
            <a:endParaRPr lang="en-US" sz="1200" dirty="0"/>
          </a:p>
        </p:txBody>
      </p:sp>
      <p:sp>
        <p:nvSpPr>
          <p:cNvPr id="6" name="Key figure 4"/>
          <p:cNvSpPr/>
          <p:nvPr/>
        </p:nvSpPr>
        <p:spPr>
          <a:xfrm>
            <a:off x="533400" y="2493264"/>
            <a:ext cx="3454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25D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 +2 this release</a:t>
            </a:r>
            <a:endParaRPr lang="en-US" sz="1100" dirty="0"/>
          </a:p>
        </p:txBody>
      </p:sp>
      <p:sp>
        <p:nvSpPr>
          <p:cNvPr id="7" name="Key figure 5"/>
          <p:cNvSpPr/>
          <p:nvPr/>
        </p:nvSpPr>
        <p:spPr>
          <a:xfrm>
            <a:off x="4292600" y="1219200"/>
            <a:ext cx="3606800" cy="167640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8" name="Key figure 6"/>
          <p:cNvSpPr/>
          <p:nvPr/>
        </p:nvSpPr>
        <p:spPr>
          <a:xfrm>
            <a:off x="4292600" y="1295400"/>
            <a:ext cx="3606800" cy="8046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4400" dirty="0"/>
          </a:p>
        </p:txBody>
      </p:sp>
      <p:sp>
        <p:nvSpPr>
          <p:cNvPr id="9" name="Key figure 7"/>
          <p:cNvSpPr/>
          <p:nvPr/>
        </p:nvSpPr>
        <p:spPr>
          <a:xfrm>
            <a:off x="4368800" y="2124456"/>
            <a:ext cx="3454400" cy="368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373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Chart types</a:t>
            </a:r>
            <a:endParaRPr lang="en-US" sz="1200" dirty="0"/>
          </a:p>
        </p:txBody>
      </p:sp>
      <p:sp>
        <p:nvSpPr>
          <p:cNvPr id="10" name="Key figure 8"/>
          <p:cNvSpPr/>
          <p:nvPr/>
        </p:nvSpPr>
        <p:spPr>
          <a:xfrm>
            <a:off x="4368800" y="2493264"/>
            <a:ext cx="3454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25D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 +7 this release</a:t>
            </a:r>
            <a:endParaRPr lang="en-US" sz="1100" dirty="0"/>
          </a:p>
        </p:txBody>
      </p:sp>
      <p:sp>
        <p:nvSpPr>
          <p:cNvPr id="11" name="Key figure 9"/>
          <p:cNvSpPr/>
          <p:nvPr/>
        </p:nvSpPr>
        <p:spPr>
          <a:xfrm>
            <a:off x="8128000" y="1219200"/>
            <a:ext cx="3606800" cy="167640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12" name="Key figure 10"/>
          <p:cNvSpPr/>
          <p:nvPr/>
        </p:nvSpPr>
        <p:spPr>
          <a:xfrm>
            <a:off x="8128000" y="1295400"/>
            <a:ext cx="3606800" cy="8046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4400" dirty="0"/>
          </a:p>
        </p:txBody>
      </p:sp>
      <p:sp>
        <p:nvSpPr>
          <p:cNvPr id="13" name="Key figure 11"/>
          <p:cNvSpPr/>
          <p:nvPr/>
        </p:nvSpPr>
        <p:spPr>
          <a:xfrm>
            <a:off x="8204200" y="2124456"/>
            <a:ext cx="3454400" cy="368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373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Coordinates in this file</a:t>
            </a:r>
            <a:endParaRPr lang="en-US" sz="1200" dirty="0"/>
          </a:p>
        </p:txBody>
      </p:sp>
      <p:sp>
        <p:nvSpPr>
          <p:cNvPr id="14" name="Key figure 12"/>
          <p:cNvSpPr/>
          <p:nvPr/>
        </p:nvSpPr>
        <p:spPr>
          <a:xfrm>
            <a:off x="8204200" y="2493264"/>
            <a:ext cx="3454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373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by design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 by quarter</a:t>
            </a:r>
            <a:endParaRPr lang="en-US" sz="2600" dirty="0"/>
          </a:p>
        </p:txBody>
      </p:sp>
      <p:sp>
        <p:nvSpPr>
          <p:cNvPr id="3" name="Paragraph 1"/>
          <p:cNvSpPr/>
          <p:nvPr/>
        </p:nvSpPr>
        <p:spPr>
          <a:xfrm>
            <a:off x="457200" y="1066800"/>
            <a:ext cx="463867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chart is drawn by the engine, in the brand's colours, on a palette checked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contrast and colour blindness.</a:t>
            </a:r>
            <a:endParaRPr lang="en-US" sz="1400" dirty="0"/>
          </a:p>
        </p:txBody>
      </p:sp>
      <p:pic>
        <p:nvPicPr>
          <p:cNvPr id="4" name="Chart 1" descr="Chart bar: Q1, Q2, Q3, Q4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24475" y="1066800"/>
            <a:ext cx="6410325" cy="53340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Breakdown of spending</a:t>
            </a:r>
            <a:endParaRPr lang="en-US" sz="2600" dirty="0"/>
          </a:p>
        </p:txBody>
      </p:sp>
      <p:pic>
        <p:nvPicPr>
          <p:cNvPr id="3" name="Chart 1" descr="Chart doughnut: Salaries, Infrastructure, Services, Other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66800"/>
            <a:ext cx="11277600" cy="53340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opening to closing balance</a:t>
            </a:r>
            <a:endParaRPr lang="en-US" sz="2600" dirty="0"/>
          </a:p>
        </p:txBody>
      </p:sp>
      <p:pic>
        <p:nvPicPr>
          <p:cNvPr id="3" name="Chart 1" descr="Chart waterfall: Opening, Grants, Salaries, Tooling, Closi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66800"/>
            <a:ext cx="11277600" cy="53340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Choosing the platform</a:t>
            </a:r>
            <a:endParaRPr lang="en-US" sz="2600" dirty="0"/>
          </a:p>
        </p:txBody>
      </p:sp>
      <p:pic>
        <p:nvPicPr>
          <p:cNvPr id="3" name="Chart 1" descr="Chart rating: Fit to process, Cost of change, Risk, Time to deliver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66800"/>
            <a:ext cx="11277600" cy="53340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3200"/>
            <a:ext cx="11277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kinds of time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Coverage by team</a:t>
            </a:r>
            <a:endParaRPr lang="en-US" sz="2600" dirty="0"/>
          </a:p>
        </p:txBody>
      </p:sp>
      <p:pic>
        <p:nvPicPr>
          <p:cNvPr id="3" name="Chart 1" descr="Chart heat: Discovery, Build, Test, Run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66800"/>
            <a:ext cx="11277600" cy="53340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Delivery plan</a:t>
            </a:r>
            <a:endParaRPr lang="en-US" sz="2600" dirty="0"/>
          </a:p>
        </p:txBody>
      </p:sp>
      <p:pic>
        <p:nvPicPr>
          <p:cNvPr id="3" name="Chart 1" descr="Chart gantt: Q1, Q2, Q3, Q4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66800"/>
            <a:ext cx="11277600" cy="53340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programme stands</a:t>
            </a:r>
            <a:endParaRPr lang="en-US" sz="2600" dirty="0"/>
          </a:p>
        </p:txBody>
      </p:sp>
      <p:sp>
        <p:nvSpPr>
          <p:cNvPr id="3" name="Panel 1"/>
          <p:cNvSpPr/>
          <p:nvPr/>
        </p:nvSpPr>
        <p:spPr>
          <a:xfrm>
            <a:off x="457200" y="1143000"/>
            <a:ext cx="11277600" cy="2514600"/>
          </a:xfrm>
          <a:prstGeom prst="roundRect">
            <a:avLst>
              <a:gd name="adj" fmla="val 3030"/>
            </a:avLst>
          </a:prstGeom>
          <a:solidFill>
            <a:srgbClr val="F8F9FA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4" name="Subheading 1"/>
          <p:cNvSpPr/>
          <p:nvPr/>
        </p:nvSpPr>
        <p:spPr>
          <a:xfrm>
            <a:off x="609600" y="1295400"/>
            <a:ext cx="109728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Delivery</a:t>
            </a:r>
            <a:endParaRPr lang="en-US" sz="1600" dirty="0"/>
          </a:p>
        </p:txBody>
      </p:sp>
      <p:sp>
        <p:nvSpPr>
          <p:cNvPr id="5" name="Progress bar 1"/>
          <p:cNvSpPr/>
          <p:nvPr/>
        </p:nvSpPr>
        <p:spPr>
          <a:xfrm>
            <a:off x="4495800" y="1846580"/>
            <a:ext cx="7086600" cy="190500"/>
          </a:xfrm>
          <a:prstGeom prst="roundRect">
            <a:avLst>
              <a:gd name="adj" fmla="val 50000"/>
            </a:avLst>
          </a:prstGeom>
          <a:solidFill>
            <a:srgbClr val="DEE2E6"/>
          </a:solidFill>
          <a:ln/>
        </p:spPr>
      </p:sp>
      <p:sp>
        <p:nvSpPr>
          <p:cNvPr id="6" name="Progress bar 2"/>
          <p:cNvSpPr/>
          <p:nvPr/>
        </p:nvSpPr>
        <p:spPr>
          <a:xfrm>
            <a:off x="4495800" y="1846580"/>
            <a:ext cx="7086600" cy="190500"/>
          </a:xfrm>
          <a:prstGeom prst="roundRect">
            <a:avLst>
              <a:gd name="adj" fmla="val 50000"/>
            </a:avLst>
          </a:prstGeom>
          <a:solidFill>
            <a:srgbClr val="0DA566"/>
          </a:solidFill>
          <a:ln/>
        </p:spPr>
      </p:sp>
      <p:sp>
        <p:nvSpPr>
          <p:cNvPr id="7" name="Progress bar 3"/>
          <p:cNvSpPr/>
          <p:nvPr/>
        </p:nvSpPr>
        <p:spPr>
          <a:xfrm>
            <a:off x="609600" y="1808480"/>
            <a:ext cx="373380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indent="0" marL="0">
              <a:lnSpc>
                <a:spcPts val="182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Online services</a:t>
            </a:r>
            <a:endParaRPr lang="en-US" sz="1400" dirty="0"/>
          </a:p>
        </p:txBody>
      </p:sp>
      <p:sp>
        <p:nvSpPr>
          <p:cNvPr id="8" name="Progress bar 4"/>
          <p:cNvSpPr/>
          <p:nvPr/>
        </p:nvSpPr>
        <p:spPr>
          <a:xfrm>
            <a:off x="4495800" y="1846580"/>
            <a:ext cx="7010400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100 %</a:t>
            </a:r>
            <a:endParaRPr lang="en-US" sz="1100" dirty="0"/>
          </a:p>
        </p:txBody>
      </p:sp>
      <p:sp>
        <p:nvSpPr>
          <p:cNvPr id="9" name="Progress bar 5"/>
          <p:cNvSpPr/>
          <p:nvPr/>
        </p:nvSpPr>
        <p:spPr>
          <a:xfrm>
            <a:off x="609600" y="2075180"/>
            <a:ext cx="109728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170"/>
              </a:lnSpc>
              <a:buNone/>
            </a:pPr>
            <a:r>
              <a:rPr lang="en-US" sz="900" dirty="0">
                <a:solidFill>
                  <a:srgbClr val="6373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Delivered in April</a:t>
            </a:r>
            <a:endParaRPr lang="en-US" sz="900" dirty="0"/>
          </a:p>
        </p:txBody>
      </p:sp>
      <p:sp>
        <p:nvSpPr>
          <p:cNvPr id="10" name="Progress bar 6"/>
          <p:cNvSpPr/>
          <p:nvPr/>
        </p:nvSpPr>
        <p:spPr>
          <a:xfrm>
            <a:off x="4495800" y="2437130"/>
            <a:ext cx="7086600" cy="190500"/>
          </a:xfrm>
          <a:prstGeom prst="roundRect">
            <a:avLst>
              <a:gd name="adj" fmla="val 50000"/>
            </a:avLst>
          </a:prstGeom>
          <a:solidFill>
            <a:srgbClr val="DEE2E6"/>
          </a:solidFill>
          <a:ln/>
        </p:spPr>
      </p:sp>
      <p:sp>
        <p:nvSpPr>
          <p:cNvPr id="11" name="Progress bar 7"/>
          <p:cNvSpPr/>
          <p:nvPr/>
        </p:nvSpPr>
        <p:spPr>
          <a:xfrm>
            <a:off x="4495800" y="2437130"/>
            <a:ext cx="3190875" cy="190500"/>
          </a:xfrm>
          <a:prstGeom prst="roundRect">
            <a:avLst>
              <a:gd name="adj" fmla="val 50000"/>
            </a:avLst>
          </a:prstGeom>
          <a:solidFill>
            <a:srgbClr val="FFB833"/>
          </a:solidFill>
          <a:ln/>
        </p:spPr>
      </p:sp>
      <p:sp>
        <p:nvSpPr>
          <p:cNvPr id="12" name="Progress bar 8"/>
          <p:cNvSpPr/>
          <p:nvPr/>
        </p:nvSpPr>
        <p:spPr>
          <a:xfrm>
            <a:off x="10153650" y="2418080"/>
            <a:ext cx="19050" cy="228600"/>
          </a:xfrm>
          <a:prstGeom prst="rect">
            <a:avLst/>
          </a:prstGeom>
          <a:solidFill>
            <a:srgbClr val="212529"/>
          </a:solidFill>
          <a:ln/>
        </p:spPr>
      </p:sp>
      <p:sp>
        <p:nvSpPr>
          <p:cNvPr id="13" name="Progress bar 9"/>
          <p:cNvSpPr/>
          <p:nvPr/>
        </p:nvSpPr>
        <p:spPr>
          <a:xfrm>
            <a:off x="609600" y="2399030"/>
            <a:ext cx="3733800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indent="0" marL="0">
              <a:lnSpc>
                <a:spcPts val="182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Paper forms</a:t>
            </a:r>
            <a:endParaRPr lang="en-US" sz="1400" dirty="0"/>
          </a:p>
        </p:txBody>
      </p:sp>
      <p:sp>
        <p:nvSpPr>
          <p:cNvPr id="14" name="Progress bar 10"/>
          <p:cNvSpPr/>
          <p:nvPr/>
        </p:nvSpPr>
        <p:spPr>
          <a:xfrm>
            <a:off x="4495800" y="2437130"/>
            <a:ext cx="3114675" cy="190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6C4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45 %</a:t>
            </a:r>
            <a:endParaRPr lang="en-US" sz="1100" dirty="0"/>
          </a:p>
        </p:txBody>
      </p:sp>
      <p:sp>
        <p:nvSpPr>
          <p:cNvPr id="15" name="Progress bar 11"/>
          <p:cNvSpPr/>
          <p:nvPr/>
        </p:nvSpPr>
        <p:spPr>
          <a:xfrm>
            <a:off x="609600" y="2665730"/>
            <a:ext cx="109728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170"/>
              </a:lnSpc>
              <a:buNone/>
            </a:pPr>
            <a:r>
              <a:rPr lang="en-US" sz="900" dirty="0">
                <a:solidFill>
                  <a:srgbClr val="6373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analysis, against an 80 % commitment</a:t>
            </a:r>
            <a:endParaRPr lang="en-US" sz="900" dirty="0"/>
          </a:p>
        </p:txBody>
      </p:sp>
      <p:sp>
        <p:nvSpPr>
          <p:cNvPr id="16" name="Panel 2"/>
          <p:cNvSpPr/>
          <p:nvPr/>
        </p:nvSpPr>
        <p:spPr>
          <a:xfrm>
            <a:off x="457200" y="3886200"/>
            <a:ext cx="11277600" cy="2514600"/>
          </a:xfrm>
          <a:prstGeom prst="roundRect">
            <a:avLst>
              <a:gd name="adj" fmla="val 3030"/>
            </a:avLst>
          </a:prstGeom>
          <a:solidFill>
            <a:srgbClr val="F8F9FA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17" name="Subheading 2"/>
          <p:cNvSpPr/>
          <p:nvPr/>
        </p:nvSpPr>
        <p:spPr>
          <a:xfrm>
            <a:off x="609600" y="4038600"/>
            <a:ext cx="109728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Commitments</a:t>
            </a:r>
            <a:endParaRPr lang="en-US" sz="1600" dirty="0"/>
          </a:p>
        </p:txBody>
      </p:sp>
      <p:sp>
        <p:nvSpPr>
          <p:cNvPr id="18" name="Status badges 1"/>
          <p:cNvSpPr/>
          <p:nvPr/>
        </p:nvSpPr>
        <p:spPr>
          <a:xfrm>
            <a:off x="609600" y="4551680"/>
            <a:ext cx="561975" cy="247650"/>
          </a:xfrm>
          <a:prstGeom prst="roundRect">
            <a:avLst>
              <a:gd name="adj" fmla="val 50000"/>
            </a:avLst>
          </a:prstGeom>
          <a:solidFill>
            <a:srgbClr val="0DA566"/>
          </a:solidFill>
          <a:ln/>
        </p:spPr>
      </p:sp>
      <p:sp>
        <p:nvSpPr>
          <p:cNvPr id="19" name="Status badges 2"/>
          <p:cNvSpPr/>
          <p:nvPr/>
        </p:nvSpPr>
        <p:spPr>
          <a:xfrm>
            <a:off x="609600" y="4551680"/>
            <a:ext cx="561975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1100" dirty="0"/>
          </a:p>
        </p:txBody>
      </p:sp>
      <p:sp>
        <p:nvSpPr>
          <p:cNvPr id="20" name="Status badges 3"/>
          <p:cNvSpPr/>
          <p:nvPr/>
        </p:nvSpPr>
        <p:spPr>
          <a:xfrm>
            <a:off x="1247775" y="4551680"/>
            <a:ext cx="781050" cy="247650"/>
          </a:xfrm>
          <a:prstGeom prst="roundRect">
            <a:avLst>
              <a:gd name="adj" fmla="val 50000"/>
            </a:avLst>
          </a:prstGeom>
          <a:solidFill>
            <a:srgbClr val="0DA566"/>
          </a:solidFill>
          <a:ln/>
        </p:spPr>
      </p:sp>
      <p:sp>
        <p:nvSpPr>
          <p:cNvPr id="21" name="Status badges 4"/>
          <p:cNvSpPr/>
          <p:nvPr/>
        </p:nvSpPr>
        <p:spPr>
          <a:xfrm>
            <a:off x="1247775" y="4551680"/>
            <a:ext cx="781050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1100" dirty="0"/>
          </a:p>
        </p:txBody>
      </p:sp>
      <p:sp>
        <p:nvSpPr>
          <p:cNvPr id="22" name="Status badges 5"/>
          <p:cNvSpPr/>
          <p:nvPr/>
        </p:nvSpPr>
        <p:spPr>
          <a:xfrm>
            <a:off x="2105025" y="4551680"/>
            <a:ext cx="704850" cy="247650"/>
          </a:xfrm>
          <a:prstGeom prst="roundRect">
            <a:avLst>
              <a:gd name="adj" fmla="val 50000"/>
            </a:avLst>
          </a:prstGeom>
          <a:solidFill>
            <a:srgbClr val="0DA566"/>
          </a:solidFill>
          <a:ln/>
        </p:spPr>
      </p:sp>
      <p:sp>
        <p:nvSpPr>
          <p:cNvPr id="23" name="Status badges 6"/>
          <p:cNvSpPr/>
          <p:nvPr/>
        </p:nvSpPr>
        <p:spPr>
          <a:xfrm>
            <a:off x="2105025" y="4551680"/>
            <a:ext cx="704850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</a:t>
            </a:r>
            <a:endParaRPr lang="en-US" sz="1100" dirty="0"/>
          </a:p>
        </p:txBody>
      </p:sp>
      <p:sp>
        <p:nvSpPr>
          <p:cNvPr id="24" name="Status badges 7"/>
          <p:cNvSpPr/>
          <p:nvPr/>
        </p:nvSpPr>
        <p:spPr>
          <a:xfrm>
            <a:off x="2886075" y="4551680"/>
            <a:ext cx="628650" cy="247650"/>
          </a:xfrm>
          <a:prstGeom prst="roundRect">
            <a:avLst>
              <a:gd name="adj" fmla="val 50000"/>
            </a:avLst>
          </a:prstGeom>
          <a:solidFill>
            <a:srgbClr val="FFB833"/>
          </a:solidFill>
          <a:ln/>
        </p:spPr>
      </p:sp>
      <p:sp>
        <p:nvSpPr>
          <p:cNvPr id="25" name="Status badges 8"/>
          <p:cNvSpPr/>
          <p:nvPr/>
        </p:nvSpPr>
        <p:spPr>
          <a:xfrm>
            <a:off x="2886075" y="4551680"/>
            <a:ext cx="628650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6C4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</a:t>
            </a:r>
            <a:endParaRPr lang="en-US" sz="1100" dirty="0"/>
          </a:p>
        </p:txBody>
      </p:sp>
      <p:sp>
        <p:nvSpPr>
          <p:cNvPr id="26" name="Status badges 9"/>
          <p:cNvSpPr/>
          <p:nvPr/>
        </p:nvSpPr>
        <p:spPr>
          <a:xfrm>
            <a:off x="3590925" y="4551680"/>
            <a:ext cx="990600" cy="247650"/>
          </a:xfrm>
          <a:prstGeom prst="roundRect">
            <a:avLst>
              <a:gd name="adj" fmla="val 50000"/>
            </a:avLst>
          </a:prstGeom>
          <a:solidFill>
            <a:srgbClr val="D3310A"/>
          </a:solidFill>
          <a:ln/>
        </p:spPr>
      </p:sp>
      <p:sp>
        <p:nvSpPr>
          <p:cNvPr id="27" name="Status badges 10"/>
          <p:cNvSpPr/>
          <p:nvPr/>
        </p:nvSpPr>
        <p:spPr>
          <a:xfrm>
            <a:off x="3590925" y="4551680"/>
            <a:ext cx="990600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Recruitment</a:t>
            </a:r>
            <a:endParaRPr lang="en-US" sz="1100" dirty="0"/>
          </a:p>
        </p:txBody>
      </p:sp>
      <p:sp>
        <p:nvSpPr>
          <p:cNvPr id="28" name="Paragraph 1"/>
          <p:cNvSpPr/>
          <p:nvPr/>
        </p:nvSpPr>
        <p:spPr>
          <a:xfrm>
            <a:off x="609600" y="5027930"/>
            <a:ext cx="10972800" cy="2362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9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commitment carries an </a:t>
            </a:r>
            <a:pPr algn="l"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025D29"/>
                </a:solidFill>
                <a:highlight>
                  <a:srgbClr val="E7F6F0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pPr algn="l" indent="0" marL="0">
              <a:lnSpc>
                <a:spcPts val="1260"/>
              </a:lnSpc>
              <a:buNone/>
            </a:pPr>
            <a:r>
              <a:rPr lang="en-US" sz="9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; one that slips is tagged </a:t>
            </a:r>
            <a:pPr algn="l"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6C4600"/>
                </a:solidFill>
                <a:highlight>
                  <a:srgbClr val="FEFAE6"/>
                </a:highlight>
                <a:latin typeface="Arial" pitchFamily="34" charset="0"/>
                <a:ea typeface="Arial" pitchFamily="34" charset="-122"/>
                <a:cs typeface="Arial" pitchFamily="34" charset="-120"/>
              </a:rPr>
              <a:t>At risk</a:t>
            </a:r>
            <a:pPr algn="l" indent="0" marL="0">
              <a:lnSpc>
                <a:spcPts val="1260"/>
              </a:lnSpc>
              <a:buNone/>
            </a:pPr>
            <a:r>
              <a:rPr lang="en-US" sz="9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project at a glance</a:t>
            </a:r>
            <a:endParaRPr lang="en-US" sz="2600" dirty="0"/>
          </a:p>
        </p:txBody>
      </p:sp>
      <p:sp>
        <p:nvSpPr>
          <p:cNvPr id="3" name="Panel 1"/>
          <p:cNvSpPr/>
          <p:nvPr/>
        </p:nvSpPr>
        <p:spPr>
          <a:xfrm>
            <a:off x="457200" y="1143000"/>
            <a:ext cx="5524500" cy="2514600"/>
          </a:xfrm>
          <a:prstGeom prst="roundRect">
            <a:avLst>
              <a:gd name="adj" fmla="val 1515"/>
            </a:avLst>
          </a:prstGeom>
          <a:solidFill>
            <a:srgbClr val="E7F6F0"/>
          </a:solidFill>
          <a:ln/>
        </p:spPr>
      </p:sp>
      <p:sp>
        <p:nvSpPr>
          <p:cNvPr id="4" name="Subheading 1"/>
          <p:cNvSpPr/>
          <p:nvPr/>
        </p:nvSpPr>
        <p:spPr>
          <a:xfrm>
            <a:off x="609600" y="1295400"/>
            <a:ext cx="52197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25D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Strengths</a:t>
            </a:r>
            <a:endParaRPr lang="en-US" sz="1600" dirty="0"/>
          </a:p>
        </p:txBody>
      </p:sp>
      <p:sp>
        <p:nvSpPr>
          <p:cNvPr id="5" name="List 1"/>
          <p:cNvSpPr/>
          <p:nvPr/>
        </p:nvSpPr>
        <p:spPr>
          <a:xfrm>
            <a:off x="609600" y="1808480"/>
            <a:ext cx="5219700" cy="6883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source of truth, in version control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brand applied by construction</a:t>
            </a:r>
            <a:endParaRPr lang="en-US" sz="1400" dirty="0"/>
          </a:p>
        </p:txBody>
      </p:sp>
      <p:sp>
        <p:nvSpPr>
          <p:cNvPr id="6" name="Panel 2"/>
          <p:cNvSpPr/>
          <p:nvPr/>
        </p:nvSpPr>
        <p:spPr>
          <a:xfrm>
            <a:off x="6210300" y="1143000"/>
            <a:ext cx="5524500" cy="2514600"/>
          </a:xfrm>
          <a:prstGeom prst="roundRect">
            <a:avLst>
              <a:gd name="adj" fmla="val 1515"/>
            </a:avLst>
          </a:prstGeom>
          <a:solidFill>
            <a:srgbClr val="FFEBE6"/>
          </a:solidFill>
          <a:ln/>
        </p:spPr>
      </p:sp>
      <p:sp>
        <p:nvSpPr>
          <p:cNvPr id="7" name="Subheading 2"/>
          <p:cNvSpPr/>
          <p:nvPr/>
        </p:nvSpPr>
        <p:spPr>
          <a:xfrm>
            <a:off x="6362700" y="1295400"/>
            <a:ext cx="52197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851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Weaknesses</a:t>
            </a:r>
            <a:endParaRPr lang="en-US" sz="1600" dirty="0"/>
          </a:p>
        </p:txBody>
      </p:sp>
      <p:sp>
        <p:nvSpPr>
          <p:cNvPr id="8" name="List 2"/>
          <p:cNvSpPr/>
          <p:nvPr/>
        </p:nvSpPr>
        <p:spPr>
          <a:xfrm>
            <a:off x="6362700" y="1808480"/>
            <a:ext cx="5219700" cy="6883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pixel-level control, ever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DSL to learn, however small</a:t>
            </a:r>
            <a:endParaRPr lang="en-US" sz="1400" dirty="0"/>
          </a:p>
        </p:txBody>
      </p:sp>
      <p:sp>
        <p:nvSpPr>
          <p:cNvPr id="9" name="Panel 3"/>
          <p:cNvSpPr/>
          <p:nvPr/>
        </p:nvSpPr>
        <p:spPr>
          <a:xfrm>
            <a:off x="457200" y="3886200"/>
            <a:ext cx="5524500" cy="2514600"/>
          </a:xfrm>
          <a:prstGeom prst="roundRect">
            <a:avLst>
              <a:gd name="adj" fmla="val 1515"/>
            </a:avLst>
          </a:prstGeom>
          <a:solidFill>
            <a:srgbClr val="E6F5F9"/>
          </a:solidFill>
          <a:ln/>
        </p:spPr>
      </p:sp>
      <p:sp>
        <p:nvSpPr>
          <p:cNvPr id="10" name="Subheading 3"/>
          <p:cNvSpPr/>
          <p:nvPr/>
        </p:nvSpPr>
        <p:spPr>
          <a:xfrm>
            <a:off x="609600" y="4038600"/>
            <a:ext cx="52197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04B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Opportunities</a:t>
            </a:r>
            <a:endParaRPr lang="en-US" sz="1600" dirty="0"/>
          </a:p>
        </p:txBody>
      </p:sp>
      <p:sp>
        <p:nvSpPr>
          <p:cNvPr id="11" name="List 3"/>
          <p:cNvSpPr/>
          <p:nvPr/>
        </p:nvSpPr>
        <p:spPr>
          <a:xfrm>
            <a:off x="609600" y="4551680"/>
            <a:ext cx="5219700" cy="6883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Decks generated by an agent, then checked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kit, every deck in the organization</a:t>
            </a:r>
            <a:endParaRPr lang="en-US" sz="1400" dirty="0"/>
          </a:p>
        </p:txBody>
      </p:sp>
      <p:sp>
        <p:nvSpPr>
          <p:cNvPr id="12" name="Panel 4"/>
          <p:cNvSpPr/>
          <p:nvPr/>
        </p:nvSpPr>
        <p:spPr>
          <a:xfrm>
            <a:off x="6210300" y="3886200"/>
            <a:ext cx="5524500" cy="2514600"/>
          </a:xfrm>
          <a:prstGeom prst="roundRect">
            <a:avLst>
              <a:gd name="adj" fmla="val 1515"/>
            </a:avLst>
          </a:prstGeom>
          <a:solidFill>
            <a:srgbClr val="FEFAE6"/>
          </a:solidFill>
          <a:ln/>
        </p:spPr>
      </p:sp>
      <p:sp>
        <p:nvSpPr>
          <p:cNvPr id="13" name="Subheading 4"/>
          <p:cNvSpPr/>
          <p:nvPr/>
        </p:nvSpPr>
        <p:spPr>
          <a:xfrm>
            <a:off x="6362700" y="4038600"/>
            <a:ext cx="52197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6C4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Threats</a:t>
            </a:r>
            <a:endParaRPr lang="en-US" sz="1600" dirty="0"/>
          </a:p>
        </p:txBody>
      </p:sp>
      <p:sp>
        <p:nvSpPr>
          <p:cNvPr id="14" name="List 4"/>
          <p:cNvSpPr/>
          <p:nvPr/>
        </p:nvSpPr>
        <p:spPr>
          <a:xfrm>
            <a:off x="6362700" y="4551680"/>
            <a:ext cx="5219700" cy="6883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slide that genuinely needs art direction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Evolution of the OOXML format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Programme log</a:t>
            </a:r>
            <a:endParaRPr lang="en-US" sz="2600" dirty="0"/>
          </a:p>
        </p:txBody>
      </p:sp>
      <p:sp>
        <p:nvSpPr>
          <p:cNvPr id="3" name="Panel 1"/>
          <p:cNvSpPr/>
          <p:nvPr/>
        </p:nvSpPr>
        <p:spPr>
          <a:xfrm>
            <a:off x="457200" y="1143000"/>
            <a:ext cx="5524500" cy="2514600"/>
          </a:xfrm>
          <a:prstGeom prst="roundRect">
            <a:avLst>
              <a:gd name="adj" fmla="val 1515"/>
            </a:avLst>
          </a:prstGeom>
          <a:solidFill>
            <a:srgbClr val="FFEBE6"/>
          </a:solidFill>
          <a:ln/>
        </p:spPr>
      </p:sp>
      <p:sp>
        <p:nvSpPr>
          <p:cNvPr id="4" name="Subheading 1"/>
          <p:cNvSpPr/>
          <p:nvPr/>
        </p:nvSpPr>
        <p:spPr>
          <a:xfrm>
            <a:off x="609600" y="1295400"/>
            <a:ext cx="52197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851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Risks</a:t>
            </a:r>
            <a:endParaRPr lang="en-US" sz="1600" dirty="0"/>
          </a:p>
        </p:txBody>
      </p:sp>
      <p:sp>
        <p:nvSpPr>
          <p:cNvPr id="5" name="Paragraph 1"/>
          <p:cNvSpPr/>
          <p:nvPr/>
        </p:nvSpPr>
        <p:spPr>
          <a:xfrm>
            <a:off x="609600" y="1808480"/>
            <a:ext cx="5219700" cy="2717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54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Recruitment slipping into the next quarter.</a:t>
            </a:r>
            <a:endParaRPr lang="en-US" sz="1100" dirty="0"/>
          </a:p>
        </p:txBody>
      </p:sp>
      <p:sp>
        <p:nvSpPr>
          <p:cNvPr id="6" name="Panel 2"/>
          <p:cNvSpPr/>
          <p:nvPr/>
        </p:nvSpPr>
        <p:spPr>
          <a:xfrm>
            <a:off x="6210300" y="1143000"/>
            <a:ext cx="5524500" cy="2514600"/>
          </a:xfrm>
          <a:prstGeom prst="roundRect">
            <a:avLst>
              <a:gd name="adj" fmla="val 1515"/>
            </a:avLst>
          </a:prstGeom>
          <a:solidFill>
            <a:srgbClr val="E6F5F9"/>
          </a:solidFill>
          <a:ln/>
        </p:spPr>
      </p:sp>
      <p:sp>
        <p:nvSpPr>
          <p:cNvPr id="7" name="Subheading 2"/>
          <p:cNvSpPr/>
          <p:nvPr/>
        </p:nvSpPr>
        <p:spPr>
          <a:xfrm>
            <a:off x="6362700" y="1295400"/>
            <a:ext cx="52197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04B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Assumptions</a:t>
            </a:r>
            <a:endParaRPr lang="en-US" sz="1600" dirty="0"/>
          </a:p>
        </p:txBody>
      </p:sp>
      <p:sp>
        <p:nvSpPr>
          <p:cNvPr id="8" name="Paragraph 2"/>
          <p:cNvSpPr/>
          <p:nvPr/>
        </p:nvSpPr>
        <p:spPr>
          <a:xfrm>
            <a:off x="6362700" y="1808480"/>
            <a:ext cx="5219700" cy="2717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54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kit is ready before the pilot starts.</a:t>
            </a:r>
            <a:endParaRPr lang="en-US" sz="1100" dirty="0"/>
          </a:p>
        </p:txBody>
      </p:sp>
      <p:sp>
        <p:nvSpPr>
          <p:cNvPr id="9" name="Panel 3"/>
          <p:cNvSpPr/>
          <p:nvPr/>
        </p:nvSpPr>
        <p:spPr>
          <a:xfrm>
            <a:off x="457200" y="3886200"/>
            <a:ext cx="5524500" cy="2514600"/>
          </a:xfrm>
          <a:prstGeom prst="roundRect">
            <a:avLst>
              <a:gd name="adj" fmla="val 1515"/>
            </a:avLst>
          </a:prstGeom>
          <a:solidFill>
            <a:srgbClr val="FEFAE6"/>
          </a:solidFill>
          <a:ln/>
        </p:spPr>
      </p:sp>
      <p:sp>
        <p:nvSpPr>
          <p:cNvPr id="10" name="Subheading 3"/>
          <p:cNvSpPr/>
          <p:nvPr/>
        </p:nvSpPr>
        <p:spPr>
          <a:xfrm>
            <a:off x="609600" y="4038600"/>
            <a:ext cx="52197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6C4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Issues</a:t>
            </a:r>
            <a:endParaRPr lang="en-US" sz="1600" dirty="0"/>
          </a:p>
        </p:txBody>
      </p:sp>
      <p:sp>
        <p:nvSpPr>
          <p:cNvPr id="11" name="Paragraph 3"/>
          <p:cNvSpPr/>
          <p:nvPr/>
        </p:nvSpPr>
        <p:spPr>
          <a:xfrm>
            <a:off x="609600" y="4551680"/>
            <a:ext cx="5219700" cy="2717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54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source systems still disagree on totals.</a:t>
            </a:r>
            <a:endParaRPr lang="en-US" sz="1100" dirty="0"/>
          </a:p>
        </p:txBody>
      </p:sp>
      <p:sp>
        <p:nvSpPr>
          <p:cNvPr id="12" name="Panel 4"/>
          <p:cNvSpPr/>
          <p:nvPr/>
        </p:nvSpPr>
        <p:spPr>
          <a:xfrm>
            <a:off x="6210300" y="3886200"/>
            <a:ext cx="5524500" cy="2514600"/>
          </a:xfrm>
          <a:prstGeom prst="roundRect">
            <a:avLst>
              <a:gd name="adj" fmla="val 1515"/>
            </a:avLst>
          </a:prstGeom>
          <a:solidFill>
            <a:srgbClr val="E6F5F9"/>
          </a:solidFill>
          <a:ln/>
        </p:spPr>
      </p:sp>
      <p:sp>
        <p:nvSpPr>
          <p:cNvPr id="13" name="Subheading 4"/>
          <p:cNvSpPr/>
          <p:nvPr/>
        </p:nvSpPr>
        <p:spPr>
          <a:xfrm>
            <a:off x="6362700" y="4038600"/>
            <a:ext cx="52197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04B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Dependencies</a:t>
            </a:r>
            <a:endParaRPr lang="en-US" sz="1600" dirty="0"/>
          </a:p>
        </p:txBody>
      </p:sp>
      <p:sp>
        <p:nvSpPr>
          <p:cNvPr id="14" name="Paragraph 4"/>
          <p:cNvSpPr/>
          <p:nvPr/>
        </p:nvSpPr>
        <p:spPr>
          <a:xfrm>
            <a:off x="6362700" y="4551680"/>
            <a:ext cx="5219700" cy="2717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54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identity service, delivered by another team.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Effort and impact</a:t>
            </a:r>
            <a:endParaRPr lang="en-US" sz="2600" dirty="0"/>
          </a:p>
        </p:txBody>
      </p:sp>
      <p:sp>
        <p:nvSpPr>
          <p:cNvPr id="3" name="Panel 1"/>
          <p:cNvSpPr/>
          <p:nvPr/>
        </p:nvSpPr>
        <p:spPr>
          <a:xfrm>
            <a:off x="457200" y="1143000"/>
            <a:ext cx="5524500" cy="2514600"/>
          </a:xfrm>
          <a:prstGeom prst="roundRect">
            <a:avLst>
              <a:gd name="adj" fmla="val 3030"/>
            </a:avLst>
          </a:prstGeom>
          <a:solidFill>
            <a:srgbClr val="F8F9FA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4" name="Subheading 1"/>
          <p:cNvSpPr/>
          <p:nvPr/>
        </p:nvSpPr>
        <p:spPr>
          <a:xfrm>
            <a:off x="609600" y="1295400"/>
            <a:ext cx="52197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first</a:t>
            </a:r>
            <a:endParaRPr lang="en-US" sz="1600" dirty="0"/>
          </a:p>
        </p:txBody>
      </p:sp>
      <p:sp>
        <p:nvSpPr>
          <p:cNvPr id="5" name="Paragraph 1"/>
          <p:cNvSpPr/>
          <p:nvPr/>
        </p:nvSpPr>
        <p:spPr>
          <a:xfrm>
            <a:off x="609600" y="1808480"/>
            <a:ext cx="5219700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Automated build in CI.</a:t>
            </a:r>
            <a:endParaRPr lang="en-US" sz="1400" dirty="0"/>
          </a:p>
        </p:txBody>
      </p:sp>
      <p:sp>
        <p:nvSpPr>
          <p:cNvPr id="6" name="Panel 2"/>
          <p:cNvSpPr/>
          <p:nvPr/>
        </p:nvSpPr>
        <p:spPr>
          <a:xfrm>
            <a:off x="6210300" y="1143000"/>
            <a:ext cx="5524500" cy="2514600"/>
          </a:xfrm>
          <a:prstGeom prst="roundRect">
            <a:avLst>
              <a:gd name="adj" fmla="val 3030"/>
            </a:avLst>
          </a:prstGeom>
          <a:solidFill>
            <a:srgbClr val="F8F9FA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7" name="Subheading 2"/>
          <p:cNvSpPr/>
          <p:nvPr/>
        </p:nvSpPr>
        <p:spPr>
          <a:xfrm>
            <a:off x="6362700" y="1295400"/>
            <a:ext cx="52197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1600" dirty="0"/>
          </a:p>
        </p:txBody>
      </p:sp>
      <p:sp>
        <p:nvSpPr>
          <p:cNvPr id="8" name="Paragraph 2"/>
          <p:cNvSpPr/>
          <p:nvPr/>
        </p:nvSpPr>
        <p:spPr>
          <a:xfrm>
            <a:off x="6362700" y="1808480"/>
            <a:ext cx="5219700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for the whole organization.</a:t>
            </a:r>
            <a:endParaRPr lang="en-US" sz="1400" dirty="0"/>
          </a:p>
        </p:txBody>
      </p:sp>
      <p:sp>
        <p:nvSpPr>
          <p:cNvPr id="9" name="Panel 3"/>
          <p:cNvSpPr/>
          <p:nvPr/>
        </p:nvSpPr>
        <p:spPr>
          <a:xfrm>
            <a:off x="457200" y="3886200"/>
            <a:ext cx="5524500" cy="2514600"/>
          </a:xfrm>
          <a:prstGeom prst="roundRect">
            <a:avLst>
              <a:gd name="adj" fmla="val 3030"/>
            </a:avLst>
          </a:prstGeom>
          <a:solidFill>
            <a:srgbClr val="F8F9FA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10" name="Subheading 3"/>
          <p:cNvSpPr/>
          <p:nvPr/>
        </p:nvSpPr>
        <p:spPr>
          <a:xfrm>
            <a:off x="609600" y="4038600"/>
            <a:ext cx="52197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Quick wins</a:t>
            </a:r>
            <a:endParaRPr lang="en-US" sz="1600" dirty="0"/>
          </a:p>
        </p:txBody>
      </p:sp>
      <p:sp>
        <p:nvSpPr>
          <p:cNvPr id="11" name="Paragraph 3"/>
          <p:cNvSpPr/>
          <p:nvPr/>
        </p:nvSpPr>
        <p:spPr>
          <a:xfrm>
            <a:off x="609600" y="4551680"/>
            <a:ext cx="5219700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Diagnostics in the editor.</a:t>
            </a:r>
            <a:endParaRPr lang="en-US" sz="1400" dirty="0"/>
          </a:p>
        </p:txBody>
      </p:sp>
      <p:sp>
        <p:nvSpPr>
          <p:cNvPr id="12" name="Panel 4"/>
          <p:cNvSpPr/>
          <p:nvPr/>
        </p:nvSpPr>
        <p:spPr>
          <a:xfrm>
            <a:off x="6210300" y="3886200"/>
            <a:ext cx="5524500" cy="2514600"/>
          </a:xfrm>
          <a:prstGeom prst="roundRect">
            <a:avLst>
              <a:gd name="adj" fmla="val 3030"/>
            </a:avLst>
          </a:prstGeom>
          <a:solidFill>
            <a:srgbClr val="F8F9FA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13" name="Subheading 4"/>
          <p:cNvSpPr/>
          <p:nvPr/>
        </p:nvSpPr>
        <p:spPr>
          <a:xfrm>
            <a:off x="6362700" y="4038600"/>
            <a:ext cx="52197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</a:t>
            </a:r>
            <a:endParaRPr lang="en-US" sz="1600" dirty="0"/>
          </a:p>
        </p:txBody>
      </p:sp>
      <p:sp>
        <p:nvSpPr>
          <p:cNvPr id="14" name="Paragraph 4"/>
          <p:cNvSpPr/>
          <p:nvPr/>
        </p:nvSpPr>
        <p:spPr>
          <a:xfrm>
            <a:off x="6362700" y="4551680"/>
            <a:ext cx="5219700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Extra export formats.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 triage</a:t>
            </a:r>
            <a:endParaRPr lang="en-US" sz="2600" dirty="0"/>
          </a:p>
        </p:txBody>
      </p:sp>
      <p:sp>
        <p:nvSpPr>
          <p:cNvPr id="3" name="Panel 1"/>
          <p:cNvSpPr/>
          <p:nvPr/>
        </p:nvSpPr>
        <p:spPr>
          <a:xfrm>
            <a:off x="457200" y="1143000"/>
            <a:ext cx="11277600" cy="1701800"/>
          </a:xfrm>
          <a:prstGeom prst="roundRect">
            <a:avLst>
              <a:gd name="adj" fmla="val 2239"/>
            </a:avLst>
          </a:prstGeom>
          <a:solidFill>
            <a:srgbClr val="1E3A8A"/>
          </a:solidFill>
          <a:ln/>
        </p:spPr>
      </p:sp>
      <p:sp>
        <p:nvSpPr>
          <p:cNvPr id="4" name="Subheading 1"/>
          <p:cNvSpPr/>
          <p:nvPr/>
        </p:nvSpPr>
        <p:spPr>
          <a:xfrm>
            <a:off x="685800" y="1851660"/>
            <a:ext cx="3154680" cy="28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2,400 received</a:t>
            </a:r>
            <a:endParaRPr lang="en-US" sz="1600" dirty="0"/>
          </a:p>
        </p:txBody>
      </p:sp>
      <p:sp>
        <p:nvSpPr>
          <p:cNvPr id="5" name="Paragraph 1"/>
          <p:cNvSpPr/>
          <p:nvPr/>
        </p:nvSpPr>
        <p:spPr>
          <a:xfrm>
            <a:off x="4066032" y="1831340"/>
            <a:ext cx="7440168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channels combined.</a:t>
            </a:r>
            <a:endParaRPr lang="en-US" sz="1400" dirty="0"/>
          </a:p>
        </p:txBody>
      </p:sp>
      <p:sp>
        <p:nvSpPr>
          <p:cNvPr id="6" name="Panel 2"/>
          <p:cNvSpPr/>
          <p:nvPr/>
        </p:nvSpPr>
        <p:spPr>
          <a:xfrm>
            <a:off x="2007870" y="2921000"/>
            <a:ext cx="8176260" cy="1701800"/>
          </a:xfrm>
          <a:prstGeom prst="roundRect">
            <a:avLst>
              <a:gd name="adj" fmla="val 2239"/>
            </a:avLst>
          </a:prstGeom>
          <a:solidFill>
            <a:srgbClr val="60A5FA"/>
          </a:solidFill>
          <a:ln/>
        </p:spPr>
      </p:sp>
      <p:sp>
        <p:nvSpPr>
          <p:cNvPr id="7" name="Subheading 2"/>
          <p:cNvSpPr/>
          <p:nvPr/>
        </p:nvSpPr>
        <p:spPr>
          <a:xfrm>
            <a:off x="2236470" y="3629660"/>
            <a:ext cx="2224278" cy="28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1,100 eligible</a:t>
            </a:r>
            <a:endParaRPr lang="en-US" sz="1600" dirty="0"/>
          </a:p>
        </p:txBody>
      </p:sp>
      <p:sp>
        <p:nvSpPr>
          <p:cNvPr id="8" name="Paragraph 2"/>
          <p:cNvSpPr/>
          <p:nvPr/>
        </p:nvSpPr>
        <p:spPr>
          <a:xfrm>
            <a:off x="4624273" y="3609340"/>
            <a:ext cx="5331257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checking the criteria.</a:t>
            </a:r>
            <a:endParaRPr lang="en-US" sz="1400" dirty="0"/>
          </a:p>
        </p:txBody>
      </p:sp>
      <p:sp>
        <p:nvSpPr>
          <p:cNvPr id="9" name="Panel 3"/>
          <p:cNvSpPr/>
          <p:nvPr/>
        </p:nvSpPr>
        <p:spPr>
          <a:xfrm>
            <a:off x="3558540" y="4699000"/>
            <a:ext cx="5074920" cy="1701800"/>
          </a:xfrm>
          <a:prstGeom prst="roundRect">
            <a:avLst>
              <a:gd name="adj" fmla="val 2239"/>
            </a:avLst>
          </a:prstGeom>
          <a:solidFill>
            <a:srgbClr val="EFF6FF"/>
          </a:solidFill>
          <a:ln/>
        </p:spPr>
      </p:sp>
      <p:sp>
        <p:nvSpPr>
          <p:cNvPr id="10" name="Subheading 3"/>
          <p:cNvSpPr/>
          <p:nvPr/>
        </p:nvSpPr>
        <p:spPr>
          <a:xfrm>
            <a:off x="3787140" y="5407660"/>
            <a:ext cx="1293876" cy="28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E3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320 selected</a:t>
            </a:r>
            <a:endParaRPr lang="en-US" sz="1600" dirty="0"/>
          </a:p>
        </p:txBody>
      </p:sp>
      <p:sp>
        <p:nvSpPr>
          <p:cNvPr id="11" name="Paragraph 3"/>
          <p:cNvSpPr/>
          <p:nvPr/>
        </p:nvSpPr>
        <p:spPr>
          <a:xfrm>
            <a:off x="5182514" y="5387340"/>
            <a:ext cx="3222346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1E3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Funded this year.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holds it up</a:t>
            </a:r>
            <a:endParaRPr lang="en-US" sz="2600" dirty="0"/>
          </a:p>
        </p:txBody>
      </p:sp>
      <p:sp>
        <p:nvSpPr>
          <p:cNvPr id="3" name="Panel 1"/>
          <p:cNvSpPr/>
          <p:nvPr/>
        </p:nvSpPr>
        <p:spPr>
          <a:xfrm>
            <a:off x="3558540" y="1143000"/>
            <a:ext cx="5074920" cy="1701800"/>
          </a:xfrm>
          <a:prstGeom prst="roundRect">
            <a:avLst>
              <a:gd name="adj" fmla="val 2239"/>
            </a:avLst>
          </a:prstGeom>
          <a:solidFill>
            <a:srgbClr val="1E3A8A"/>
          </a:solidFill>
          <a:ln/>
        </p:spPr>
      </p:sp>
      <p:sp>
        <p:nvSpPr>
          <p:cNvPr id="4" name="Subheading 1"/>
          <p:cNvSpPr/>
          <p:nvPr/>
        </p:nvSpPr>
        <p:spPr>
          <a:xfrm>
            <a:off x="3787140" y="1851660"/>
            <a:ext cx="1293876" cy="28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deck, on brand</a:t>
            </a:r>
            <a:endParaRPr lang="en-US" sz="1600" dirty="0"/>
          </a:p>
        </p:txBody>
      </p:sp>
      <p:sp>
        <p:nvSpPr>
          <p:cNvPr id="5" name="Paragraph 1"/>
          <p:cNvSpPr/>
          <p:nvPr/>
        </p:nvSpPr>
        <p:spPr>
          <a:xfrm>
            <a:off x="5182514" y="1831340"/>
            <a:ext cx="3222346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audience sees.</a:t>
            </a:r>
            <a:endParaRPr lang="en-US" sz="1400" dirty="0"/>
          </a:p>
        </p:txBody>
      </p:sp>
      <p:sp>
        <p:nvSpPr>
          <p:cNvPr id="6" name="Panel 2"/>
          <p:cNvSpPr/>
          <p:nvPr/>
        </p:nvSpPr>
        <p:spPr>
          <a:xfrm>
            <a:off x="2007870" y="2921000"/>
            <a:ext cx="8176260" cy="1701800"/>
          </a:xfrm>
          <a:prstGeom prst="roundRect">
            <a:avLst>
              <a:gd name="adj" fmla="val 2239"/>
            </a:avLst>
          </a:prstGeom>
          <a:solidFill>
            <a:srgbClr val="60A5FA"/>
          </a:solidFill>
          <a:ln/>
        </p:spPr>
      </p:sp>
      <p:sp>
        <p:nvSpPr>
          <p:cNvPr id="7" name="Subheading 2"/>
          <p:cNvSpPr/>
          <p:nvPr/>
        </p:nvSpPr>
        <p:spPr>
          <a:xfrm>
            <a:off x="2236470" y="3629660"/>
            <a:ext cx="2224278" cy="28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Layouts and kits</a:t>
            </a:r>
            <a:endParaRPr lang="en-US" sz="1600" dirty="0"/>
          </a:p>
        </p:txBody>
      </p:sp>
      <p:sp>
        <p:nvSpPr>
          <p:cNvPr id="8" name="Paragraph 2"/>
          <p:cNvSpPr/>
          <p:nvPr/>
        </p:nvSpPr>
        <p:spPr>
          <a:xfrm>
            <a:off x="4624273" y="3609340"/>
            <a:ext cx="5331257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Chosen by the engine, owned by the organization.</a:t>
            </a:r>
            <a:endParaRPr lang="en-US" sz="1400" dirty="0"/>
          </a:p>
        </p:txBody>
      </p:sp>
      <p:sp>
        <p:nvSpPr>
          <p:cNvPr id="9" name="Panel 3"/>
          <p:cNvSpPr/>
          <p:nvPr/>
        </p:nvSpPr>
        <p:spPr>
          <a:xfrm>
            <a:off x="457200" y="4699000"/>
            <a:ext cx="11277600" cy="1701800"/>
          </a:xfrm>
          <a:prstGeom prst="roundRect">
            <a:avLst>
              <a:gd name="adj" fmla="val 2239"/>
            </a:avLst>
          </a:prstGeom>
          <a:solidFill>
            <a:srgbClr val="EFF6FF"/>
          </a:solidFill>
          <a:ln/>
        </p:spPr>
      </p:sp>
      <p:sp>
        <p:nvSpPr>
          <p:cNvPr id="10" name="Subheading 3"/>
          <p:cNvSpPr/>
          <p:nvPr/>
        </p:nvSpPr>
        <p:spPr>
          <a:xfrm>
            <a:off x="685800" y="5407660"/>
            <a:ext cx="3154680" cy="28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E3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geometry</a:t>
            </a:r>
            <a:endParaRPr lang="en-US" sz="1600" dirty="0"/>
          </a:p>
        </p:txBody>
      </p:sp>
      <p:sp>
        <p:nvSpPr>
          <p:cNvPr id="11" name="Paragraph 3"/>
          <p:cNvSpPr/>
          <p:nvPr/>
        </p:nvSpPr>
        <p:spPr>
          <a:xfrm>
            <a:off x="4066032" y="5387340"/>
            <a:ext cx="7440168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1E3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Computed once, rendered twice.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</a:t>
            </a:r>
            <a:endParaRPr lang="en-US" sz="2600" dirty="0"/>
          </a:p>
        </p:txBody>
      </p:sp>
      <p:sp>
        <p:nvSpPr>
          <p:cNvPr id="3" name="Timeline axis 1"/>
          <p:cNvSpPr/>
          <p:nvPr/>
        </p:nvSpPr>
        <p:spPr>
          <a:xfrm>
            <a:off x="581025" y="1143000"/>
            <a:ext cx="19050" cy="5124450"/>
          </a:xfrm>
          <a:prstGeom prst="rect">
            <a:avLst/>
          </a:prstGeom>
          <a:solidFill>
            <a:srgbClr val="CED4DA"/>
          </a:solidFill>
          <a:ln/>
        </p:spPr>
      </p:sp>
      <p:sp>
        <p:nvSpPr>
          <p:cNvPr id="4" name="Timeline axis 2"/>
          <p:cNvSpPr/>
          <p:nvPr/>
        </p:nvSpPr>
        <p:spPr>
          <a:xfrm rot="10800000">
            <a:off x="523875" y="6267450"/>
            <a:ext cx="133350" cy="133350"/>
          </a:xfrm>
          <a:prstGeom prst="triangle">
            <a:avLst/>
          </a:prstGeom>
          <a:solidFill>
            <a:srgbClr val="CED4DA"/>
          </a:solidFill>
          <a:ln/>
        </p:spPr>
      </p:sp>
      <p:sp>
        <p:nvSpPr>
          <p:cNvPr id="5" name="Milestone 1"/>
          <p:cNvSpPr/>
          <p:nvPr/>
        </p:nvSpPr>
        <p:spPr>
          <a:xfrm>
            <a:off x="457200" y="1143000"/>
            <a:ext cx="266700" cy="266700"/>
          </a:xfrm>
          <a:prstGeom prst="ellipse">
            <a:avLst/>
          </a:prstGeom>
          <a:solidFill>
            <a:srgbClr val="1D4ED8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" name="Milestone 2"/>
          <p:cNvSpPr/>
          <p:nvPr/>
        </p:nvSpPr>
        <p:spPr>
          <a:xfrm>
            <a:off x="457200" y="1143000"/>
            <a:ext cx="266700" cy="266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Subheading 1"/>
          <p:cNvSpPr/>
          <p:nvPr/>
        </p:nvSpPr>
        <p:spPr>
          <a:xfrm>
            <a:off x="952500" y="1143000"/>
            <a:ext cx="107823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E3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 2026</a:t>
            </a:r>
            <a:endParaRPr lang="en-US" sz="1600" dirty="0"/>
          </a:p>
        </p:txBody>
      </p:sp>
      <p:sp>
        <p:nvSpPr>
          <p:cNvPr id="8" name="Paragraph 1"/>
          <p:cNvSpPr/>
          <p:nvPr/>
        </p:nvSpPr>
        <p:spPr>
          <a:xfrm>
            <a:off x="952500" y="1656080"/>
            <a:ext cx="10782300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Widgets for status boards and scorecards.</a:t>
            </a:r>
            <a:endParaRPr lang="en-US" sz="1400" dirty="0"/>
          </a:p>
        </p:txBody>
      </p:sp>
      <p:sp>
        <p:nvSpPr>
          <p:cNvPr id="9" name="Milestone 3"/>
          <p:cNvSpPr/>
          <p:nvPr/>
        </p:nvSpPr>
        <p:spPr>
          <a:xfrm>
            <a:off x="457200" y="2921000"/>
            <a:ext cx="266700" cy="266700"/>
          </a:xfrm>
          <a:prstGeom prst="ellipse">
            <a:avLst/>
          </a:prstGeom>
          <a:solidFill>
            <a:srgbClr val="1D4ED8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Milestone 4"/>
          <p:cNvSpPr/>
          <p:nvPr/>
        </p:nvSpPr>
        <p:spPr>
          <a:xfrm>
            <a:off x="457200" y="2921000"/>
            <a:ext cx="266700" cy="266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1" name="Subheading 2"/>
          <p:cNvSpPr/>
          <p:nvPr/>
        </p:nvSpPr>
        <p:spPr>
          <a:xfrm>
            <a:off x="952500" y="2921000"/>
            <a:ext cx="107823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E3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 2026</a:t>
            </a:r>
            <a:endParaRPr lang="en-US" sz="1600" dirty="0"/>
          </a:p>
        </p:txBody>
      </p:sp>
      <p:sp>
        <p:nvSpPr>
          <p:cNvPr id="12" name="Paragraph 2"/>
          <p:cNvSpPr/>
          <p:nvPr/>
        </p:nvSpPr>
        <p:spPr>
          <a:xfrm>
            <a:off x="952500" y="3434080"/>
            <a:ext cx="10782300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editor, and images addressed by name.</a:t>
            </a:r>
            <a:endParaRPr lang="en-US" sz="1400" dirty="0"/>
          </a:p>
        </p:txBody>
      </p:sp>
      <p:sp>
        <p:nvSpPr>
          <p:cNvPr id="13" name="Milestone 5"/>
          <p:cNvSpPr/>
          <p:nvPr/>
        </p:nvSpPr>
        <p:spPr>
          <a:xfrm>
            <a:off x="457200" y="4699000"/>
            <a:ext cx="266700" cy="266700"/>
          </a:xfrm>
          <a:prstGeom prst="ellipse">
            <a:avLst/>
          </a:prstGeom>
          <a:solidFill>
            <a:srgbClr val="1D4ED8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Milestone 6"/>
          <p:cNvSpPr/>
          <p:nvPr/>
        </p:nvSpPr>
        <p:spPr>
          <a:xfrm>
            <a:off x="457200" y="4699000"/>
            <a:ext cx="266700" cy="266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5" name="Subheading 3"/>
          <p:cNvSpPr/>
          <p:nvPr/>
        </p:nvSpPr>
        <p:spPr>
          <a:xfrm>
            <a:off x="952500" y="4699000"/>
            <a:ext cx="107823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E3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 2027</a:t>
            </a:r>
            <a:endParaRPr lang="en-US" sz="1600" dirty="0"/>
          </a:p>
        </p:txBody>
      </p:sp>
      <p:sp>
        <p:nvSpPr>
          <p:cNvPr id="16" name="Paragraph 3"/>
          <p:cNvSpPr/>
          <p:nvPr/>
        </p:nvSpPr>
        <p:spPr>
          <a:xfrm>
            <a:off x="952500" y="5212080"/>
            <a:ext cx="10782300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Incremental builds and a visual regression suite.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reasons it holds</a:t>
            </a:r>
            <a:endParaRPr lang="en-US" sz="2600" dirty="0"/>
          </a:p>
        </p:txBody>
      </p:sp>
      <p:sp>
        <p:nvSpPr>
          <p:cNvPr id="3" name="Panel 1"/>
          <p:cNvSpPr/>
          <p:nvPr/>
        </p:nvSpPr>
        <p:spPr>
          <a:xfrm>
            <a:off x="457200" y="1143000"/>
            <a:ext cx="3606800" cy="5257800"/>
          </a:xfrm>
          <a:prstGeom prst="roundRect">
            <a:avLst>
              <a:gd name="adj" fmla="val 2113"/>
            </a:avLst>
          </a:prstGeom>
          <a:solidFill>
            <a:srgbClr val="FFFFFF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4" name="Panel 2"/>
          <p:cNvSpPr/>
          <p:nvPr/>
        </p:nvSpPr>
        <p:spPr>
          <a:xfrm>
            <a:off x="533400" y="1143000"/>
            <a:ext cx="3454400" cy="381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5" name="Subheading 1"/>
          <p:cNvSpPr/>
          <p:nvPr/>
        </p:nvSpPr>
        <p:spPr>
          <a:xfrm>
            <a:off x="609600" y="1371600"/>
            <a:ext cx="33020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Speed</a:t>
            </a:r>
            <a:endParaRPr lang="en-US" sz="1600" dirty="0"/>
          </a:p>
        </p:txBody>
      </p:sp>
      <p:pic>
        <p:nvPicPr>
          <p:cNvPr id="6" name="Icon 1" descr="Icon zap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0" y="1884680"/>
            <a:ext cx="1066800" cy="1066800"/>
          </a:xfrm>
          <a:prstGeom prst="rect">
            <a:avLst/>
          </a:prstGeom>
        </p:spPr>
      </p:pic>
      <p:sp>
        <p:nvSpPr>
          <p:cNvPr id="7" name="Paragraph 1"/>
          <p:cNvSpPr/>
          <p:nvPr/>
        </p:nvSpPr>
        <p:spPr>
          <a:xfrm>
            <a:off x="609600" y="3103880"/>
            <a:ext cx="3302000" cy="574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deck is a file. Change a figure, rebuild, hand it over.</a:t>
            </a:r>
            <a:endParaRPr lang="en-US" sz="1400" dirty="0"/>
          </a:p>
        </p:txBody>
      </p:sp>
      <p:sp>
        <p:nvSpPr>
          <p:cNvPr id="8" name="Panel 3"/>
          <p:cNvSpPr/>
          <p:nvPr/>
        </p:nvSpPr>
        <p:spPr>
          <a:xfrm>
            <a:off x="4292600" y="1143000"/>
            <a:ext cx="3606800" cy="5257800"/>
          </a:xfrm>
          <a:prstGeom prst="roundRect">
            <a:avLst>
              <a:gd name="adj" fmla="val 2113"/>
            </a:avLst>
          </a:prstGeom>
          <a:solidFill>
            <a:srgbClr val="FFFFFF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9" name="Panel 4"/>
          <p:cNvSpPr/>
          <p:nvPr/>
        </p:nvSpPr>
        <p:spPr>
          <a:xfrm>
            <a:off x="4368800" y="1143000"/>
            <a:ext cx="3454400" cy="381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10" name="Subheading 2"/>
          <p:cNvSpPr/>
          <p:nvPr/>
        </p:nvSpPr>
        <p:spPr>
          <a:xfrm>
            <a:off x="4445000" y="1371600"/>
            <a:ext cx="33020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Consistency</a:t>
            </a:r>
            <a:endParaRPr lang="en-US" sz="1600" dirty="0"/>
          </a:p>
        </p:txBody>
      </p:sp>
      <p:pic>
        <p:nvPicPr>
          <p:cNvPr id="11" name="Icon 2" descr="Icon shield-check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0" y="1884680"/>
            <a:ext cx="1066800" cy="1066800"/>
          </a:xfrm>
          <a:prstGeom prst="rect">
            <a:avLst/>
          </a:prstGeom>
        </p:spPr>
      </p:pic>
      <p:sp>
        <p:nvSpPr>
          <p:cNvPr id="12" name="Paragraph 2"/>
          <p:cNvSpPr/>
          <p:nvPr/>
        </p:nvSpPr>
        <p:spPr>
          <a:xfrm>
            <a:off x="4445000" y="3103880"/>
            <a:ext cx="3302000" cy="574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brand is in the kit, not in your muscle memory.</a:t>
            </a:r>
            <a:endParaRPr lang="en-US" sz="1400" dirty="0"/>
          </a:p>
        </p:txBody>
      </p:sp>
      <p:sp>
        <p:nvSpPr>
          <p:cNvPr id="13" name="Panel 5"/>
          <p:cNvSpPr/>
          <p:nvPr/>
        </p:nvSpPr>
        <p:spPr>
          <a:xfrm>
            <a:off x="8128000" y="1143000"/>
            <a:ext cx="3606800" cy="5257800"/>
          </a:xfrm>
          <a:prstGeom prst="roundRect">
            <a:avLst>
              <a:gd name="adj" fmla="val 2113"/>
            </a:avLst>
          </a:prstGeom>
          <a:solidFill>
            <a:srgbClr val="FFFFFF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14" name="Panel 6"/>
          <p:cNvSpPr/>
          <p:nvPr/>
        </p:nvSpPr>
        <p:spPr>
          <a:xfrm>
            <a:off x="8204200" y="1143000"/>
            <a:ext cx="3454400" cy="381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15" name="Subheading 3"/>
          <p:cNvSpPr/>
          <p:nvPr/>
        </p:nvSpPr>
        <p:spPr>
          <a:xfrm>
            <a:off x="8280400" y="1371600"/>
            <a:ext cx="33020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Traceability</a:t>
            </a:r>
            <a:endParaRPr lang="en-US" sz="1600" dirty="0"/>
          </a:p>
        </p:txBody>
      </p:sp>
      <p:pic>
        <p:nvPicPr>
          <p:cNvPr id="16" name="Icon 3" descr="Icon git-branch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400" y="1884680"/>
            <a:ext cx="1066800" cy="1066800"/>
          </a:xfrm>
          <a:prstGeom prst="rect">
            <a:avLst/>
          </a:prstGeom>
        </p:spPr>
      </p:pic>
      <p:sp>
        <p:nvSpPr>
          <p:cNvPr id="17" name="Paragraph 3"/>
          <p:cNvSpPr/>
          <p:nvPr/>
        </p:nvSpPr>
        <p:spPr>
          <a:xfrm>
            <a:off x="8280400" y="3103880"/>
            <a:ext cx="3302000" cy="574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Diffable, reviewable, and rebuilt by CI like any other artefact.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deck costs you twice</a:t>
            </a:r>
            <a:endParaRPr lang="en-US" sz="2600" dirty="0"/>
          </a:p>
        </p:txBody>
      </p:sp>
      <p:sp>
        <p:nvSpPr>
          <p:cNvPr id="3" name="List 1"/>
          <p:cNvSpPr/>
          <p:nvPr/>
        </p:nvSpPr>
        <p:spPr>
          <a:xfrm>
            <a:off x="457200" y="1066800"/>
            <a:ext cx="11277600" cy="16065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to work out </a:t>
            </a:r>
            <a:pPr indent="0" marL="0">
              <a:lnSpc>
                <a:spcPts val="1820"/>
              </a:lnSpc>
              <a:spcAft>
                <a:spcPts val="450"/>
              </a:spcAft>
              <a:buNone/>
            </a:pPr>
            <a:r>
              <a:rPr lang="en-US" sz="14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have to say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to nudge the box two pixels to the left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Pick the blue again, off the slide that already had it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Shrink the text until it fits — differently on every slide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Redo all of it when the numbers change on Thursday</a:t>
            </a:r>
            <a:endParaRPr lang="en-US" sz="1400" dirty="0"/>
          </a:p>
        </p:txBody>
      </p:sp>
      <p:sp>
        <p:nvSpPr>
          <p:cNvPr id="4" name="Paragraph 1"/>
          <p:cNvSpPr/>
          <p:nvPr/>
        </p:nvSpPr>
        <p:spPr>
          <a:xfrm>
            <a:off x="457200" y="2825750"/>
            <a:ext cx="11277600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the first one was ever your job.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images</a:t>
            </a:r>
            <a:endParaRPr lang="en-US" sz="2600" dirty="0"/>
          </a:p>
        </p:txBody>
      </p:sp>
      <p:sp>
        <p:nvSpPr>
          <p:cNvPr id="3" name="List 1"/>
          <p:cNvSpPr/>
          <p:nvPr/>
        </p:nvSpPr>
        <p:spPr>
          <a:xfrm>
            <a:off x="457200" y="1066800"/>
            <a:ext cx="4638675" cy="204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local file, or a URL fetched at build time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</a:t>
            </a:r>
            <a:pPr indent="0" marL="0">
              <a:lnSpc>
                <a:spcPts val="1820"/>
              </a:lnSpc>
              <a:spcAft>
                <a:spcPts val="450"/>
              </a:spcAft>
              <a:buNone/>
            </a:pPr>
            <a:r>
              <a:rPr lang="en-US" sz="1400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assets: vendor</a:t>
            </a:r>
            <a:pPr indent="0" marL="0">
              <a:lnSpc>
                <a:spcPts val="1820"/>
              </a:lnSpc>
              <a:spcAft>
                <a:spcPts val="450"/>
              </a:spcAft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a copy is kept next to the deck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result is self-contained: no live network, ever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Under-resolution is measured and reported, not discovered on the projector</a:t>
            </a:r>
            <a:endParaRPr lang="en-US" sz="1400" dirty="0"/>
          </a:p>
        </p:txBody>
      </p:sp>
      <p:sp>
        <p:nvSpPr>
          <p:cNvPr id="4" name="Paragraph 1"/>
          <p:cNvSpPr/>
          <p:nvPr/>
        </p:nvSpPr>
        <p:spPr>
          <a:xfrm>
            <a:off x="457200" y="3266440"/>
            <a:ext cx="4638675" cy="574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Photo © Luca Galuzzi — Wikimedia Commons, CC BY-SA 2.5</a:t>
            </a:r>
            <a:endParaRPr lang="en-US" sz="1400" dirty="0"/>
          </a:p>
        </p:txBody>
      </p:sp>
      <p:pic>
        <p:nvPicPr>
          <p:cNvPr id="5" name="Image 1" descr="1920px-Everest_North_Face_toward_Base_Camp_Tibet_Luca_Galuzzi_20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24475" y="1597025"/>
            <a:ext cx="6410325" cy="427355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1" descr="1920px-Fronalpstock_big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Lutrin attribution"/>
          <p:cNvSpPr/>
          <p:nvPr/>
        </p:nvSpPr>
        <p:spPr>
          <a:xfrm>
            <a:off x="9029700" y="6553200"/>
            <a:ext cx="20955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3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with Lutrin</a:t>
            </a:r>
            <a:endParaRPr lang="en-US" sz="900" dirty="0"/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photograph fills the frame</a:t>
            </a:r>
            <a:endParaRPr lang="en-US" sz="2600" dirty="0"/>
          </a:p>
        </p:txBody>
      </p:sp>
      <p:sp>
        <p:nvSpPr>
          <p:cNvPr id="5" name="Paragraph 1"/>
          <p:cNvSpPr/>
          <p:nvPr/>
        </p:nvSpPr>
        <p:spPr>
          <a:xfrm>
            <a:off x="457200" y="1066800"/>
            <a:ext cx="11277600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Photo © Hannes Röst — Wikimedia Commons, CC BY-SA 3.0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allocation formula</a:t>
            </a:r>
            <a:endParaRPr lang="en-US" sz="2600" dirty="0"/>
          </a:p>
        </p:txBody>
      </p:sp>
      <p:sp>
        <p:nvSpPr>
          <p:cNvPr id="3" name="Paragraph 1"/>
          <p:cNvSpPr/>
          <p:nvPr/>
        </p:nvSpPr>
        <p:spPr>
          <a:xfrm>
            <a:off x="457200" y="1066800"/>
            <a:ext cx="11277600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budget allocated to each team is computed as follows:</a:t>
            </a:r>
            <a:endParaRPr lang="en-US" sz="1400" dirty="0"/>
          </a:p>
        </p:txBody>
      </p:sp>
      <p:pic>
        <p:nvPicPr>
          <p:cNvPr id="4" name="Equation 1" descr="Equation: B_e = \frac{\sum_{i=1}^{n} p_i \cdot c_i}{N} \times (1 + \tau)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7084" y="1666221"/>
            <a:ext cx="2317833" cy="441998"/>
          </a:xfrm>
          <a:prstGeom prst="rect">
            <a:avLst/>
          </a:prstGeom>
        </p:spPr>
      </p:pic>
      <p:sp>
        <p:nvSpPr>
          <p:cNvPr id="5" name="Paragraph 2"/>
          <p:cNvSpPr/>
          <p:nvPr/>
        </p:nvSpPr>
        <p:spPr>
          <a:xfrm>
            <a:off x="457200" y="2382520"/>
            <a:ext cx="11277600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is the workload, 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the priority coefficient and 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τ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the annual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indexation rate.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code stays readable</a:t>
            </a:r>
            <a:endParaRPr lang="en-US" sz="2600" dirty="0"/>
          </a:p>
        </p:txBody>
      </p:sp>
      <p:sp>
        <p:nvSpPr>
          <p:cNvPr id="3" name="Code 1"/>
          <p:cNvSpPr/>
          <p:nvPr/>
        </p:nvSpPr>
        <p:spPr>
          <a:xfrm>
            <a:off x="457200" y="1066800"/>
            <a:ext cx="11277600" cy="1436370"/>
          </a:xfrm>
          <a:prstGeom prst="roundRect">
            <a:avLst>
              <a:gd name="adj" fmla="val 5305"/>
            </a:avLst>
          </a:prstGeom>
          <a:solidFill>
            <a:srgbClr val="F8F9FA"/>
          </a:solidFill>
          <a:ln w="9525">
            <a:solidFill>
              <a:srgbClr val="CED4DA"/>
            </a:solidFill>
            <a:prstDash val="solid"/>
          </a:ln>
        </p:spPr>
      </p:sp>
      <p:sp>
        <p:nvSpPr>
          <p:cNvPr id="4" name="Code 2"/>
          <p:cNvSpPr/>
          <p:nvPr/>
        </p:nvSpPr>
        <p:spPr>
          <a:xfrm>
            <a:off x="609600" y="1143000"/>
            <a:ext cx="10972800" cy="12839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export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function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pickLayout(slide: Slide): LayoutName {</a:t>
            </a:r>
            <a:endParaRPr lang="en-US" sz="1100" dirty="0"/>
          </a:p>
          <a:p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</a:t>
            </a:r>
            <a:pPr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(slide.blocks.every(isMetric)) </a:t>
            </a:r>
            <a:pPr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'metrics'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100" dirty="0"/>
          </a:p>
          <a:p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</a:t>
            </a:r>
            <a:pPr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(slide.sections.length === 4) </a:t>
            </a:r>
            <a:pPr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'swot'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100" dirty="0"/>
          </a:p>
          <a:p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</a:t>
            </a:r>
            <a:pPr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(slide.blocks.some(isChart)) </a:t>
            </a:r>
            <a:pPr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'chart'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100" dirty="0"/>
          </a:p>
          <a:p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</a:t>
            </a:r>
            <a:pPr indent="0" marL="0">
              <a:lnSpc>
                <a:spcPts val="1430"/>
              </a:lnSpc>
              <a:buNone/>
            </a:pPr>
            <a:r>
              <a:rPr lang="en-US" sz="1100" b="1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'content'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100" dirty="0"/>
          </a:p>
          <a:p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brand fits in a manifest</a:t>
            </a:r>
            <a:endParaRPr lang="en-US" sz="2600" dirty="0"/>
          </a:p>
        </p:txBody>
      </p:sp>
      <p:sp>
        <p:nvSpPr>
          <p:cNvPr id="3" name="Code 1"/>
          <p:cNvSpPr/>
          <p:nvPr/>
        </p:nvSpPr>
        <p:spPr>
          <a:xfrm>
            <a:off x="457200" y="1066800"/>
            <a:ext cx="11277600" cy="1436370"/>
          </a:xfrm>
          <a:prstGeom prst="roundRect">
            <a:avLst>
              <a:gd name="adj" fmla="val 5305"/>
            </a:avLst>
          </a:prstGeom>
          <a:solidFill>
            <a:srgbClr val="F8F9FA"/>
          </a:solidFill>
          <a:ln w="9525">
            <a:solidFill>
              <a:srgbClr val="CED4DA"/>
            </a:solidFill>
            <a:prstDash val="solid"/>
          </a:ln>
        </p:spPr>
      </p:sp>
      <p:sp>
        <p:nvSpPr>
          <p:cNvPr id="4" name="Code 2"/>
          <p:cNvSpPr/>
          <p:nvPr/>
        </p:nvSpPr>
        <p:spPr>
          <a:xfrm>
            <a:off x="609600" y="1143000"/>
            <a:ext cx="10972800" cy="12839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</a:t>
            </a:r>
            <a:endParaRPr lang="en-US" sz="1100" dirty="0"/>
          </a:p>
          <a:p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"name"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"acme"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</a:t>
            </a:r>
            <a:endParaRPr lang="en-US" sz="1100" dirty="0"/>
          </a:p>
          <a:p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"colors"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{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"primary"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"#0F766E"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"accent"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"#B45309"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},</a:t>
            </a:r>
            <a:endParaRPr lang="en-US" sz="1100" dirty="0"/>
          </a:p>
          <a:p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"fonts"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{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"heading"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"Acme Grotesk"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"body"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"Acme Text"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},</a:t>
            </a:r>
            <a:endParaRPr lang="en-US" sz="1100" dirty="0"/>
          </a:p>
          <a:p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"logo"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</a:t>
            </a:r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025D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"./logo/acme.svg"</a:t>
            </a:r>
            <a:endParaRPr lang="en-US" sz="1100" dirty="0"/>
          </a:p>
          <a:p>
            <a:pPr indent="0" marL="0">
              <a:lnSpc>
                <a:spcPts val="1430"/>
              </a:lnSpc>
              <a:buNone/>
            </a:pPr>
            <a:r>
              <a:rPr lang="en-US" sz="1100" dirty="0">
                <a:solidFill>
                  <a:srgbClr val="21252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point at a time — press → to reveal</a:t>
            </a:r>
            <a:endParaRPr lang="en-US" sz="2600" dirty="0"/>
          </a:p>
        </p:txBody>
      </p:sp>
      <p:sp>
        <p:nvSpPr>
          <p:cNvPr id="3" name="List 1"/>
          <p:cNvSpPr/>
          <p:nvPr/>
        </p:nvSpPr>
        <p:spPr>
          <a:xfrm>
            <a:off x="457200" y="1066800"/>
            <a:ext cx="11277600" cy="130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deck can hold its points back and release them one by one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line in the file, </a:t>
            </a:r>
            <a:pPr indent="0" marL="0">
              <a:lnSpc>
                <a:spcPts val="1820"/>
              </a:lnSpc>
              <a:spcAft>
                <a:spcPts val="450"/>
              </a:spcAft>
              <a:buNone/>
            </a:pPr>
            <a:r>
              <a:rPr lang="en-US" sz="1400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&lt;!-- animate --&gt;</a:t>
            </a:r>
            <a:pPr indent="0" marL="0">
              <a:lnSpc>
                <a:spcPts val="1820"/>
              </a:lnSpc>
              <a:spcAft>
                <a:spcPts val="450"/>
              </a:spcAft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and every block becomes a step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</a:t>
            </a:r>
            <a:pPr indent="0" marL="0">
              <a:lnSpc>
                <a:spcPts val="1820"/>
              </a:lnSpc>
              <a:spcAft>
                <a:spcPts val="450"/>
              </a:spcAft>
              <a:buNone/>
            </a:pPr>
            <a:r>
              <a:rPr lang="en-US" sz="1400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.pptx</a:t>
            </a:r>
            <a:pPr indent="0" marL="0">
              <a:lnSpc>
                <a:spcPts val="1820"/>
              </a:lnSpc>
              <a:spcAft>
                <a:spcPts val="450"/>
              </a:spcAft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gets real PowerPoint animations, not a stack of duplicated slides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is why this slide looks empty until you press the arrow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word from the people who use it</a:t>
            </a:r>
            <a:endParaRPr lang="en-US" sz="2600" dirty="0"/>
          </a:p>
        </p:txBody>
      </p:sp>
      <p:sp>
        <p:nvSpPr>
          <p:cNvPr id="3" name="Quotation 1"/>
          <p:cNvSpPr/>
          <p:nvPr/>
        </p:nvSpPr>
        <p:spPr>
          <a:xfrm>
            <a:off x="457200" y="1066800"/>
            <a:ext cx="762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endParaRPr lang="en-US" sz="7200" dirty="0"/>
          </a:p>
        </p:txBody>
      </p:sp>
      <p:sp>
        <p:nvSpPr>
          <p:cNvPr id="4" name="Quotation 2"/>
          <p:cNvSpPr/>
          <p:nvPr/>
        </p:nvSpPr>
        <p:spPr>
          <a:xfrm>
            <a:off x="1371600" y="1066800"/>
            <a:ext cx="10058400" cy="472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080"/>
              </a:lnSpc>
              <a:buNone/>
            </a:pPr>
            <a:r>
              <a:rPr lang="en-US" sz="2200" i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stopped opening PowerPoint to make a deck. I open it to read the one the</a:t>
            </a:r>
            <a:pPr indent="0" marL="0">
              <a:lnSpc>
                <a:spcPts val="3080"/>
              </a:lnSpc>
              <a:buNone/>
            </a:pPr>
            <a:r>
              <a:rPr lang="en-US" sz="2200" i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pPr indent="0" marL="0">
              <a:lnSpc>
                <a:spcPts val="3080"/>
              </a:lnSpc>
              <a:buNone/>
            </a:pPr>
            <a:r>
              <a:rPr lang="en-US" sz="2200" i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gave me.</a:t>
            </a:r>
            <a:endParaRPr lang="en-US" sz="2200" dirty="0"/>
          </a:p>
        </p:txBody>
      </p:sp>
      <p:sp>
        <p:nvSpPr>
          <p:cNvPr id="5" name="Quotation 3"/>
          <p:cNvSpPr/>
          <p:nvPr/>
        </p:nvSpPr>
        <p:spPr>
          <a:xfrm>
            <a:off x="1371600" y="5867400"/>
            <a:ext cx="10058400" cy="381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6373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A programme lead, after the third rebuild in one week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in one line</a:t>
            </a:r>
            <a:endParaRPr lang="en-US" sz="2600" dirty="0"/>
          </a:p>
        </p:txBody>
      </p:sp>
      <p:sp>
        <p:nvSpPr>
          <p:cNvPr id="3" name="Panel 1"/>
          <p:cNvSpPr/>
          <p:nvPr/>
        </p:nvSpPr>
        <p:spPr>
          <a:xfrm>
            <a:off x="5638800" y="1992313"/>
            <a:ext cx="914400" cy="57150"/>
          </a:xfrm>
          <a:prstGeom prst="roundRect">
            <a:avLst>
              <a:gd name="adj" fmla="val 33333"/>
            </a:avLst>
          </a:prstGeom>
          <a:solidFill>
            <a:srgbClr val="1D4ED8"/>
          </a:solidFill>
          <a:ln/>
        </p:spPr>
      </p:sp>
      <p:sp>
        <p:nvSpPr>
          <p:cNvPr id="4" name="Subheading 1"/>
          <p:cNvSpPr/>
          <p:nvPr/>
        </p:nvSpPr>
        <p:spPr>
          <a:xfrm>
            <a:off x="457200" y="2220913"/>
            <a:ext cx="11277600" cy="78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5200"/>
              </a:lnSpc>
              <a:buNone/>
            </a:pPr>
            <a:r>
              <a:rPr lang="en-US" sz="4000" b="1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npx lutrin build deck.md -o deck.pptx</a:t>
            </a:r>
            <a:endParaRPr lang="en-US" sz="4000" dirty="0"/>
          </a:p>
        </p:txBody>
      </p:sp>
      <p:sp>
        <p:nvSpPr>
          <p:cNvPr id="5" name="Paragraph 1"/>
          <p:cNvSpPr/>
          <p:nvPr/>
        </p:nvSpPr>
        <p:spPr>
          <a:xfrm>
            <a:off x="457200" y="4162425"/>
            <a:ext cx="11277600" cy="325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Node 22 or later. Nothing else to install. MIT.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37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write the content. The engine does the geometry.</a:t>
            </a:r>
            <a:endParaRPr lang="en-US" sz="2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a deck gets made</a:t>
            </a:r>
            <a:endParaRPr lang="en-US" sz="2600" dirty="0"/>
          </a:p>
        </p:txBody>
      </p:sp>
      <p:sp>
        <p:nvSpPr>
          <p:cNvPr id="3" name="Panel 1"/>
          <p:cNvSpPr/>
          <p:nvPr/>
        </p:nvSpPr>
        <p:spPr>
          <a:xfrm>
            <a:off x="457200" y="1143000"/>
            <a:ext cx="5524500" cy="5257800"/>
          </a:xfrm>
          <a:prstGeom prst="roundRect">
            <a:avLst>
              <a:gd name="adj" fmla="val 1449"/>
            </a:avLst>
          </a:prstGeom>
          <a:solidFill>
            <a:srgbClr val="F8F9FA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4" name="Subheading 1"/>
          <p:cNvSpPr/>
          <p:nvPr/>
        </p:nvSpPr>
        <p:spPr>
          <a:xfrm>
            <a:off x="609600" y="1295400"/>
            <a:ext cx="52197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hand</a:t>
            </a:r>
            <a:endParaRPr lang="en-US" sz="1600" dirty="0"/>
          </a:p>
        </p:txBody>
      </p:sp>
      <p:sp>
        <p:nvSpPr>
          <p:cNvPr id="5" name="List 1"/>
          <p:cNvSpPr/>
          <p:nvPr/>
        </p:nvSpPr>
        <p:spPr>
          <a:xfrm>
            <a:off x="609600" y="1808480"/>
            <a:ext cx="5219700" cy="130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Duplicate yesterday's slide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Delete its content, keep its boxes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Drag, align, resize, recolour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Discover on the projector that one title wrapped</a:t>
            </a:r>
            <a:endParaRPr lang="en-US" sz="1400" dirty="0"/>
          </a:p>
        </p:txBody>
      </p:sp>
      <p:sp>
        <p:nvSpPr>
          <p:cNvPr id="6" name="Panel 2"/>
          <p:cNvSpPr/>
          <p:nvPr/>
        </p:nvSpPr>
        <p:spPr>
          <a:xfrm>
            <a:off x="6210300" y="1143000"/>
            <a:ext cx="5524500" cy="5257800"/>
          </a:xfrm>
          <a:prstGeom prst="roundRect">
            <a:avLst>
              <a:gd name="adj" fmla="val 1449"/>
            </a:avLst>
          </a:prstGeom>
          <a:solidFill>
            <a:srgbClr val="EFF6FF"/>
          </a:solidFill>
          <a:ln w="15875">
            <a:solidFill>
              <a:srgbClr val="1D4ED8"/>
            </a:solidFill>
            <a:prstDash val="solid"/>
          </a:ln>
        </p:spPr>
      </p:sp>
      <p:sp>
        <p:nvSpPr>
          <p:cNvPr id="7" name="Subheading 2"/>
          <p:cNvSpPr/>
          <p:nvPr/>
        </p:nvSpPr>
        <p:spPr>
          <a:xfrm>
            <a:off x="6362700" y="1295400"/>
            <a:ext cx="52197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compiler</a:t>
            </a:r>
            <a:endParaRPr lang="en-US" sz="1600" dirty="0"/>
          </a:p>
        </p:txBody>
      </p:sp>
      <p:sp>
        <p:nvSpPr>
          <p:cNvPr id="8" name="List 2"/>
          <p:cNvSpPr/>
          <p:nvPr/>
        </p:nvSpPr>
        <p:spPr>
          <a:xfrm>
            <a:off x="6362700" y="1808480"/>
            <a:ext cx="5219700" cy="130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Write the content in Markdown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</a:t>
            </a:r>
            <a:pPr indent="0" marL="0">
              <a:lnSpc>
                <a:spcPts val="1820"/>
              </a:lnSpc>
              <a:spcAft>
                <a:spcPts val="450"/>
              </a:spcAft>
              <a:buNone/>
            </a:pPr>
            <a:r>
              <a:rPr lang="en-US" sz="1400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lutrin build deck.md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the diagnostics, if any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 over a </a:t>
            </a:r>
            <a:pPr indent="0" marL="0">
              <a:lnSpc>
                <a:spcPts val="1820"/>
              </a:lnSpc>
              <a:spcAft>
                <a:spcPts val="450"/>
              </a:spcAft>
              <a:buNone/>
            </a:pPr>
            <a:r>
              <a:rPr lang="en-US" sz="1400" dirty="0">
                <a:solidFill>
                  <a:srgbClr val="1E3A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.pptx</a:t>
            </a:r>
            <a:pPr indent="0" marL="0">
              <a:lnSpc>
                <a:spcPts val="1820"/>
              </a:lnSpc>
              <a:spcAft>
                <a:spcPts val="450"/>
              </a:spcAft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anyone can open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trade</a:t>
            </a:r>
            <a:endParaRPr lang="en-US" sz="2600" dirty="0"/>
          </a:p>
        </p:txBody>
      </p:sp>
      <p:sp>
        <p:nvSpPr>
          <p:cNvPr id="3" name="Panel 1"/>
          <p:cNvSpPr/>
          <p:nvPr/>
        </p:nvSpPr>
        <p:spPr>
          <a:xfrm>
            <a:off x="457200" y="1143000"/>
            <a:ext cx="5524500" cy="5257800"/>
          </a:xfrm>
          <a:prstGeom prst="roundRect">
            <a:avLst>
              <a:gd name="adj" fmla="val 725"/>
            </a:avLst>
          </a:prstGeom>
          <a:solidFill>
            <a:srgbClr val="E7F6F0"/>
          </a:solidFill>
          <a:ln/>
        </p:spPr>
      </p:sp>
      <p:sp>
        <p:nvSpPr>
          <p:cNvPr id="4" name="Subheading 1"/>
          <p:cNvSpPr/>
          <p:nvPr/>
        </p:nvSpPr>
        <p:spPr>
          <a:xfrm>
            <a:off x="609600" y="1295400"/>
            <a:ext cx="52197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25D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get</a:t>
            </a:r>
            <a:endParaRPr lang="en-US" sz="1600" dirty="0"/>
          </a:p>
        </p:txBody>
      </p:sp>
      <p:sp>
        <p:nvSpPr>
          <p:cNvPr id="5" name="List 1"/>
          <p:cNvSpPr/>
          <p:nvPr/>
        </p:nvSpPr>
        <p:spPr>
          <a:xfrm>
            <a:off x="609600" y="1808480"/>
            <a:ext cx="5219700" cy="130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Layouts chosen for you, from what you wrote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brand applied by construction, not by discipline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deck that rebuilds itself when the numbers change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Text and figures under version control, diffable</a:t>
            </a:r>
            <a:endParaRPr lang="en-US" sz="1400" dirty="0"/>
          </a:p>
        </p:txBody>
      </p:sp>
      <p:sp>
        <p:nvSpPr>
          <p:cNvPr id="6" name="Panel 2"/>
          <p:cNvSpPr/>
          <p:nvPr/>
        </p:nvSpPr>
        <p:spPr>
          <a:xfrm>
            <a:off x="6210300" y="1143000"/>
            <a:ext cx="5524500" cy="5257800"/>
          </a:xfrm>
          <a:prstGeom prst="roundRect">
            <a:avLst>
              <a:gd name="adj" fmla="val 725"/>
            </a:avLst>
          </a:prstGeom>
          <a:solidFill>
            <a:srgbClr val="FFEBE6"/>
          </a:solidFill>
          <a:ln/>
        </p:spPr>
      </p:sp>
      <p:sp>
        <p:nvSpPr>
          <p:cNvPr id="7" name="Subheading 2"/>
          <p:cNvSpPr/>
          <p:nvPr/>
        </p:nvSpPr>
        <p:spPr>
          <a:xfrm>
            <a:off x="6362700" y="1295400"/>
            <a:ext cx="521970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851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give up</a:t>
            </a:r>
            <a:endParaRPr lang="en-US" sz="1600" dirty="0"/>
          </a:p>
        </p:txBody>
      </p:sp>
      <p:sp>
        <p:nvSpPr>
          <p:cNvPr id="8" name="List 2"/>
          <p:cNvSpPr/>
          <p:nvPr/>
        </p:nvSpPr>
        <p:spPr>
          <a:xfrm>
            <a:off x="6362700" y="1808480"/>
            <a:ext cx="5219700" cy="130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Placing one element at one exact spot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CSS overrides and escape hatches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 direction on a single slide</a:t>
            </a:r>
            <a:endParaRPr lang="en-US" sz="1400" dirty="0"/>
          </a:p>
          <a:p>
            <a:pPr marL="203200" indent="-203200">
              <a:lnSpc>
                <a:spcPts val="1820"/>
              </a:lnSpc>
              <a:spcAft>
                <a:spcPts val="450"/>
              </a:spcAft>
              <a:buSzPct val="100000"/>
              <a:buChar char="•"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argument about which blue it was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3200"/>
            <a:ext cx="11277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compiler, in the literal sense</a:t>
            </a:r>
            <a:endParaRPr lang="en-US" sz="2600" dirty="0"/>
          </a:p>
        </p:txBody>
      </p:sp>
      <p:sp>
        <p:nvSpPr>
          <p:cNvPr id="3" name="Paragraph 1"/>
          <p:cNvSpPr/>
          <p:nvPr/>
        </p:nvSpPr>
        <p:spPr>
          <a:xfrm>
            <a:off x="457200" y="1066800"/>
            <a:ext cx="4638675" cy="1071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converter with a stylesheet attached. A front end, one intermediate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representation, analysis passes, and two renderers that share a single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geometry.</a:t>
            </a:r>
            <a:endParaRPr lang="en-US" sz="1400" dirty="0"/>
          </a:p>
        </p:txBody>
      </p:sp>
      <p:pic>
        <p:nvPicPr>
          <p:cNvPr id="4" name="Diagram 1" descr="Mermaid diagram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43183" y="1066800"/>
            <a:ext cx="2572909" cy="53340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533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five passes</a:t>
            </a:r>
            <a:endParaRPr lang="en-US" sz="2600" dirty="0"/>
          </a:p>
        </p:txBody>
      </p:sp>
      <p:sp>
        <p:nvSpPr>
          <p:cNvPr id="3" name="Panel 1"/>
          <p:cNvSpPr/>
          <p:nvPr/>
        </p:nvSpPr>
        <p:spPr>
          <a:xfrm>
            <a:off x="457200" y="1143000"/>
            <a:ext cx="1950720" cy="5257800"/>
          </a:xfrm>
          <a:prstGeom prst="roundRect">
            <a:avLst>
              <a:gd name="adj" fmla="val 3906"/>
            </a:avLst>
          </a:prstGeom>
          <a:solidFill>
            <a:srgbClr val="F8F9FA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4" name="Subheading 1"/>
          <p:cNvSpPr/>
          <p:nvPr/>
        </p:nvSpPr>
        <p:spPr>
          <a:xfrm>
            <a:off x="609600" y="1295400"/>
            <a:ext cx="164592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Parse</a:t>
            </a:r>
            <a:endParaRPr lang="en-US" sz="1600" dirty="0"/>
          </a:p>
        </p:txBody>
      </p:sp>
      <p:sp>
        <p:nvSpPr>
          <p:cNvPr id="5" name="Paragraph 1"/>
          <p:cNvSpPr/>
          <p:nvPr/>
        </p:nvSpPr>
        <p:spPr>
          <a:xfrm>
            <a:off x="609600" y="1808480"/>
            <a:ext cx="1645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Markdown, plus directives, into an AST.</a:t>
            </a:r>
            <a:endParaRPr lang="en-US" sz="1400" dirty="0"/>
          </a:p>
        </p:txBody>
      </p:sp>
      <p:sp>
        <p:nvSpPr>
          <p:cNvPr id="6" name="Timeline axis 1"/>
          <p:cNvSpPr/>
          <p:nvPr/>
        </p:nvSpPr>
        <p:spPr>
          <a:xfrm>
            <a:off x="2465070" y="3762375"/>
            <a:ext cx="133350" cy="19050"/>
          </a:xfrm>
          <a:prstGeom prst="rect">
            <a:avLst/>
          </a:prstGeom>
          <a:solidFill>
            <a:srgbClr val="CED4DA"/>
          </a:solidFill>
          <a:ln/>
        </p:spPr>
      </p:sp>
      <p:sp>
        <p:nvSpPr>
          <p:cNvPr id="7" name="Timeline axis 2"/>
          <p:cNvSpPr/>
          <p:nvPr/>
        </p:nvSpPr>
        <p:spPr>
          <a:xfrm rot="5400000">
            <a:off x="2598420" y="3705225"/>
            <a:ext cx="133350" cy="133350"/>
          </a:xfrm>
          <a:prstGeom prst="triangle">
            <a:avLst/>
          </a:prstGeom>
          <a:solidFill>
            <a:srgbClr val="CED4DA"/>
          </a:solidFill>
          <a:ln/>
        </p:spPr>
      </p:sp>
      <p:sp>
        <p:nvSpPr>
          <p:cNvPr id="8" name="Panel 2"/>
          <p:cNvSpPr/>
          <p:nvPr/>
        </p:nvSpPr>
        <p:spPr>
          <a:xfrm>
            <a:off x="2788920" y="1143000"/>
            <a:ext cx="1950720" cy="5257800"/>
          </a:xfrm>
          <a:prstGeom prst="roundRect">
            <a:avLst>
              <a:gd name="adj" fmla="val 3906"/>
            </a:avLst>
          </a:prstGeom>
          <a:solidFill>
            <a:srgbClr val="F8F9FA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9" name="Subheading 2"/>
          <p:cNvSpPr/>
          <p:nvPr/>
        </p:nvSpPr>
        <p:spPr>
          <a:xfrm>
            <a:off x="2941320" y="1295400"/>
            <a:ext cx="164592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Lower</a:t>
            </a:r>
            <a:endParaRPr lang="en-US" sz="1600" dirty="0"/>
          </a:p>
        </p:txBody>
      </p:sp>
      <p:sp>
        <p:nvSpPr>
          <p:cNvPr id="10" name="Paragraph 2"/>
          <p:cNvSpPr/>
          <p:nvPr/>
        </p:nvSpPr>
        <p:spPr>
          <a:xfrm>
            <a:off x="2941320" y="1808480"/>
            <a:ext cx="1645920" cy="1071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Deck, slides, sections, blocks — source positions kept.</a:t>
            </a:r>
            <a:endParaRPr lang="en-US" sz="1400" dirty="0"/>
          </a:p>
        </p:txBody>
      </p:sp>
      <p:sp>
        <p:nvSpPr>
          <p:cNvPr id="11" name="Timeline axis 3"/>
          <p:cNvSpPr/>
          <p:nvPr/>
        </p:nvSpPr>
        <p:spPr>
          <a:xfrm>
            <a:off x="4796790" y="3762375"/>
            <a:ext cx="133350" cy="19050"/>
          </a:xfrm>
          <a:prstGeom prst="rect">
            <a:avLst/>
          </a:prstGeom>
          <a:solidFill>
            <a:srgbClr val="CED4DA"/>
          </a:solidFill>
          <a:ln/>
        </p:spPr>
      </p:sp>
      <p:sp>
        <p:nvSpPr>
          <p:cNvPr id="12" name="Timeline axis 4"/>
          <p:cNvSpPr/>
          <p:nvPr/>
        </p:nvSpPr>
        <p:spPr>
          <a:xfrm rot="5400000">
            <a:off x="4930140" y="3705225"/>
            <a:ext cx="133350" cy="133350"/>
          </a:xfrm>
          <a:prstGeom prst="triangle">
            <a:avLst/>
          </a:prstGeom>
          <a:solidFill>
            <a:srgbClr val="CED4DA"/>
          </a:solidFill>
          <a:ln/>
        </p:spPr>
      </p:sp>
      <p:sp>
        <p:nvSpPr>
          <p:cNvPr id="13" name="Panel 3"/>
          <p:cNvSpPr/>
          <p:nvPr/>
        </p:nvSpPr>
        <p:spPr>
          <a:xfrm>
            <a:off x="5120640" y="1143000"/>
            <a:ext cx="1950720" cy="5257800"/>
          </a:xfrm>
          <a:prstGeom prst="roundRect">
            <a:avLst>
              <a:gd name="adj" fmla="val 3906"/>
            </a:avLst>
          </a:prstGeom>
          <a:solidFill>
            <a:srgbClr val="F8F9FA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14" name="Subheading 3"/>
          <p:cNvSpPr/>
          <p:nvPr/>
        </p:nvSpPr>
        <p:spPr>
          <a:xfrm>
            <a:off x="5273040" y="1295400"/>
            <a:ext cx="164592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Layout</a:t>
            </a:r>
            <a:endParaRPr lang="en-US" sz="1600" dirty="0"/>
          </a:p>
        </p:txBody>
      </p:sp>
      <p:sp>
        <p:nvSpPr>
          <p:cNvPr id="15" name="Paragraph 3"/>
          <p:cNvSpPr/>
          <p:nvPr/>
        </p:nvSpPr>
        <p:spPr>
          <a:xfrm>
            <a:off x="5273040" y="1808480"/>
            <a:ext cx="1645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layout inferred, every block given a slot.</a:t>
            </a:r>
            <a:endParaRPr lang="en-US" sz="1400" dirty="0"/>
          </a:p>
        </p:txBody>
      </p:sp>
      <p:sp>
        <p:nvSpPr>
          <p:cNvPr id="16" name="Timeline axis 5"/>
          <p:cNvSpPr/>
          <p:nvPr/>
        </p:nvSpPr>
        <p:spPr>
          <a:xfrm>
            <a:off x="7128510" y="3762375"/>
            <a:ext cx="133350" cy="19050"/>
          </a:xfrm>
          <a:prstGeom prst="rect">
            <a:avLst/>
          </a:prstGeom>
          <a:solidFill>
            <a:srgbClr val="CED4DA"/>
          </a:solidFill>
          <a:ln/>
        </p:spPr>
      </p:sp>
      <p:sp>
        <p:nvSpPr>
          <p:cNvPr id="17" name="Timeline axis 6"/>
          <p:cNvSpPr/>
          <p:nvPr/>
        </p:nvSpPr>
        <p:spPr>
          <a:xfrm rot="5400000">
            <a:off x="7261860" y="3705225"/>
            <a:ext cx="133350" cy="133350"/>
          </a:xfrm>
          <a:prstGeom prst="triangle">
            <a:avLst/>
          </a:prstGeom>
          <a:solidFill>
            <a:srgbClr val="CED4DA"/>
          </a:solidFill>
          <a:ln/>
        </p:spPr>
      </p:sp>
      <p:sp>
        <p:nvSpPr>
          <p:cNvPr id="18" name="Panel 4"/>
          <p:cNvSpPr/>
          <p:nvPr/>
        </p:nvSpPr>
        <p:spPr>
          <a:xfrm>
            <a:off x="7452360" y="1143000"/>
            <a:ext cx="1950720" cy="5257800"/>
          </a:xfrm>
          <a:prstGeom prst="roundRect">
            <a:avLst>
              <a:gd name="adj" fmla="val 3906"/>
            </a:avLst>
          </a:prstGeom>
          <a:solidFill>
            <a:srgbClr val="F8F9FA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19" name="Subheading 4"/>
          <p:cNvSpPr/>
          <p:nvPr/>
        </p:nvSpPr>
        <p:spPr>
          <a:xfrm>
            <a:off x="7604760" y="1295400"/>
            <a:ext cx="164592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Scene</a:t>
            </a:r>
            <a:endParaRPr lang="en-US" sz="1600" dirty="0"/>
          </a:p>
        </p:txBody>
      </p:sp>
      <p:sp>
        <p:nvSpPr>
          <p:cNvPr id="20" name="Paragraph 4"/>
          <p:cNvSpPr/>
          <p:nvPr/>
        </p:nvSpPr>
        <p:spPr>
          <a:xfrm>
            <a:off x="7604760" y="1808480"/>
            <a:ext cx="16459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positioned geometry, in absolute units.</a:t>
            </a:r>
            <a:endParaRPr lang="en-US" sz="1400" dirty="0"/>
          </a:p>
        </p:txBody>
      </p:sp>
      <p:sp>
        <p:nvSpPr>
          <p:cNvPr id="21" name="Timeline axis 7"/>
          <p:cNvSpPr/>
          <p:nvPr/>
        </p:nvSpPr>
        <p:spPr>
          <a:xfrm>
            <a:off x="9460230" y="3762375"/>
            <a:ext cx="133350" cy="19050"/>
          </a:xfrm>
          <a:prstGeom prst="rect">
            <a:avLst/>
          </a:prstGeom>
          <a:solidFill>
            <a:srgbClr val="CED4DA"/>
          </a:solidFill>
          <a:ln/>
        </p:spPr>
      </p:sp>
      <p:sp>
        <p:nvSpPr>
          <p:cNvPr id="22" name="Timeline axis 8"/>
          <p:cNvSpPr/>
          <p:nvPr/>
        </p:nvSpPr>
        <p:spPr>
          <a:xfrm rot="5400000">
            <a:off x="9593580" y="3705225"/>
            <a:ext cx="133350" cy="133350"/>
          </a:xfrm>
          <a:prstGeom prst="triangle">
            <a:avLst/>
          </a:prstGeom>
          <a:solidFill>
            <a:srgbClr val="CED4DA"/>
          </a:solidFill>
          <a:ln/>
        </p:spPr>
      </p:sp>
      <p:sp>
        <p:nvSpPr>
          <p:cNvPr id="23" name="Panel 5"/>
          <p:cNvSpPr/>
          <p:nvPr/>
        </p:nvSpPr>
        <p:spPr>
          <a:xfrm>
            <a:off x="9784080" y="1143000"/>
            <a:ext cx="1950720" cy="5257800"/>
          </a:xfrm>
          <a:prstGeom prst="roundRect">
            <a:avLst>
              <a:gd name="adj" fmla="val 3906"/>
            </a:avLst>
          </a:prstGeom>
          <a:solidFill>
            <a:srgbClr val="F8F9FA"/>
          </a:solidFill>
          <a:ln w="12700">
            <a:solidFill>
              <a:srgbClr val="CED4DA"/>
            </a:solidFill>
            <a:prstDash val="solid"/>
          </a:ln>
        </p:spPr>
      </p:sp>
      <p:sp>
        <p:nvSpPr>
          <p:cNvPr id="24" name="Subheading 5"/>
          <p:cNvSpPr/>
          <p:nvPr/>
        </p:nvSpPr>
        <p:spPr>
          <a:xfrm>
            <a:off x="9936480" y="1295400"/>
            <a:ext cx="1645920" cy="360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Render</a:t>
            </a:r>
            <a:endParaRPr lang="en-US" sz="1600" dirty="0"/>
          </a:p>
        </p:txBody>
      </p:sp>
      <p:sp>
        <p:nvSpPr>
          <p:cNvPr id="25" name="Paragraph 5"/>
          <p:cNvSpPr/>
          <p:nvPr/>
        </p:nvSpPr>
        <p:spPr>
          <a:xfrm>
            <a:off x="9936480" y="1808480"/>
            <a:ext cx="1645920" cy="574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60"/>
              </a:lnSpc>
              <a:buNone/>
            </a:pPr>
            <a:r>
              <a:rPr lang="en-US" sz="1400" dirty="0">
                <a:solidFill>
                  <a:srgbClr val="2125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outputs from that one scene.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25200" y="6553200"/>
            <a:ext cx="6096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37381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Write the deck. Don't design it.</vt:lpstr>
      <vt:lpstr>Two kinds of time</vt:lpstr>
      <vt:lpstr>Every deck costs you twice</vt:lpstr>
      <vt:lpstr>You write the content. The engine does the geometry.</vt:lpstr>
      <vt:lpstr>How a deck gets made</vt:lpstr>
      <vt:lpstr>The trade</vt:lpstr>
      <vt:lpstr>How it works</vt:lpstr>
      <vt:lpstr>A compiler, in the literal sense</vt:lpstr>
      <vt:lpstr>The five passes</vt:lpstr>
      <vt:lpstr>Where each piece lives</vt:lpstr>
      <vt:lpstr>What you write becomes what you see</vt:lpstr>
      <vt:lpstr>One scene, two outputs</vt:lpstr>
      <vt:lpstr>The compiler talks back</vt:lpstr>
      <vt:lpstr>What it draws</vt:lpstr>
      <vt:lpstr>Indicators</vt:lpstr>
      <vt:lpstr>Budget by quarter</vt:lpstr>
      <vt:lpstr>Breakdown of spending</vt:lpstr>
      <vt:lpstr>From opening to closing balance</vt:lpstr>
      <vt:lpstr>Choosing the platform</vt:lpstr>
      <vt:lpstr>Coverage by team</vt:lpstr>
      <vt:lpstr>Delivery plan</vt:lpstr>
      <vt:lpstr>Where the programme stands</vt:lpstr>
      <vt:lpstr>The project at a glance</vt:lpstr>
      <vt:lpstr>Programme log</vt:lpstr>
      <vt:lpstr>Effort and impact</vt:lpstr>
      <vt:lpstr>Request triage</vt:lpstr>
      <vt:lpstr>What holds it up</vt:lpstr>
      <vt:lpstr>Roadmap</vt:lpstr>
      <vt:lpstr>Three reasons it holds</vt:lpstr>
      <vt:lpstr>On images</vt:lpstr>
      <vt:lpstr>A photograph fills the frame</vt:lpstr>
      <vt:lpstr>The allocation formula</vt:lpstr>
      <vt:lpstr>The code stays readable</vt:lpstr>
      <vt:lpstr>A brand fits in a manifest</vt:lpstr>
      <vt:lpstr>One point at a time — press → to reveal</vt:lpstr>
      <vt:lpstr>A word from the people who use it</vt:lpstr>
      <vt:lpstr>Start in one line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Write the deck. Don't design it.</dc:title>
  <dc:subject>PptxGenJS Presentation</dc:subject>
  <dc:creator>Lutrin</dc:creator>
  <cp:lastModifiedBy>Lutrin</cp:lastModifiedBy>
  <cp:revision>1</cp:revision>
  <dcterms:created xsi:type="dcterms:W3CDTF">2026-07-31T04:13:00Z</dcterms:created>
  <dcterms:modified xsi:type="dcterms:W3CDTF">2026-07-31T04:13:00Z</dcterms:modified>
</cp:coreProperties>
</file>